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66" r:id="rId4"/>
    <p:sldId id="267" r:id="rId5"/>
    <p:sldId id="268" r:id="rId6"/>
    <p:sldId id="269" r:id="rId7"/>
    <p:sldId id="271" r:id="rId8"/>
    <p:sldId id="272" r:id="rId9"/>
    <p:sldId id="273" r:id="rId10"/>
    <p:sldId id="264" r:id="rId11"/>
    <p:sldId id="261" r:id="rId12"/>
    <p:sldId id="275" r:id="rId13"/>
    <p:sldId id="276" r:id="rId14"/>
    <p:sldId id="279" r:id="rId15"/>
    <p:sldId id="278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1B77B-21E6-4E52-B1DA-C92675AC48E2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BA6E-C29E-4365-B89B-B535C552B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31F5-F682-4E8C-BBD9-E14B443F9C5B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27397-6A21-469B-B23F-0C410806B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CE12D-2CC5-46F4-A233-F794BF844F9F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F88B0-9C0D-42C3-B8EE-EE190B96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26C04-E557-4273-8EA1-C0ABD7C9128B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40AD4-51BC-43D2-9A6A-F80A8B3EB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9F4CF-1318-4A3E-91CD-EE20E3084A35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751D3-3145-4464-8BD9-0542CADBF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AC789-CB73-45DD-B5F3-124623669CC7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1DE9-CB5C-49E7-A401-9EC6471E6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A2903-D38A-44C7-A16F-E3F3BD7425C6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CE723-67E4-4BB9-9051-DAF3BD141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6815E-7E20-47F6-8811-65C134D3E2DB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4B911-4827-4B42-AA87-787D54EE7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9307F-2368-48E5-964A-6268B645D9BA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4FAB-9EDE-4DF5-95D9-53730F67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FFC3-FEA4-4039-9763-B344E6CAA801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8FBCF-D408-49C2-A2A6-977FA3BEB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51E4-AD7E-4F4A-81F2-A22071EB85A7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3A897-58DA-4EC4-B04F-A00EEAEDC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19DBC9-AC66-4868-BAD8-3BB370AE4C2B}" type="datetimeFigureOut">
              <a:rPr lang="en-US"/>
              <a:pPr>
                <a:defRPr/>
              </a:pPr>
              <a:t>8/9/2013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50C0B2-67B1-4A25-9B35-81BA6A177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sndAc>
      <p:stSnd>
        <p:snd r:embed="rId13" name="applaus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8.png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8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2888"/>
            <a:ext cx="9525000" cy="731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WordArt 10"/>
          <p:cNvSpPr>
            <a:spLocks noChangeArrowheads="1" noChangeShapeType="1" noTextEdit="1"/>
          </p:cNvSpPr>
          <p:nvPr/>
        </p:nvSpPr>
        <p:spPr bwMode="auto">
          <a:xfrm rot="462449">
            <a:off x="4194175" y="1220788"/>
            <a:ext cx="4594225" cy="2562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VogueH"/>
              </a:rPr>
              <a:t>h×nh b×nh hµnh </a:t>
            </a:r>
          </a:p>
        </p:txBody>
      </p:sp>
      <p:sp>
        <p:nvSpPr>
          <p:cNvPr id="13316" name="Text Box 11"/>
          <p:cNvSpPr txBox="1">
            <a:spLocks noChangeArrowheads="1"/>
          </p:cNvSpPr>
          <p:nvPr/>
        </p:nvSpPr>
        <p:spPr bwMode="auto">
          <a:xfrm>
            <a:off x="4724400" y="138113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191EEB"/>
                </a:solidFill>
              </a:rPr>
              <a:t>Tiết 11: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u="sng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Tiết 11</a:t>
            </a:r>
            <a:r>
              <a:rPr lang="en-US" sz="3200" b="1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HÌNH BÌNH HÀNH</a:t>
            </a:r>
          </a:p>
        </p:txBody>
      </p:sp>
      <p:sp>
        <p:nvSpPr>
          <p:cNvPr id="24578" name="Text Box 12"/>
          <p:cNvSpPr txBox="1">
            <a:spLocks noChangeArrowheads="1"/>
          </p:cNvSpPr>
          <p:nvPr/>
        </p:nvSpPr>
        <p:spPr bwMode="auto">
          <a:xfrm>
            <a:off x="7451725" y="1052513"/>
            <a:ext cx="5762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4579" name="Text Box 13"/>
          <p:cNvSpPr txBox="1">
            <a:spLocks noChangeArrowheads="1"/>
          </p:cNvSpPr>
          <p:nvPr/>
        </p:nvSpPr>
        <p:spPr bwMode="auto">
          <a:xfrm>
            <a:off x="3482975" y="198755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>
            <a:off x="4211638" y="692150"/>
            <a:ext cx="73025" cy="616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476250"/>
            <a:ext cx="2484438" cy="720725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I.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Þnh nghÜa:</a:t>
            </a:r>
          </a:p>
        </p:txBody>
      </p:sp>
      <p:sp>
        <p:nvSpPr>
          <p:cNvPr id="18" name="Hình Bình Hành 17"/>
          <p:cNvSpPr/>
          <p:nvPr/>
        </p:nvSpPr>
        <p:spPr>
          <a:xfrm>
            <a:off x="4284663" y="1628775"/>
            <a:ext cx="1079500" cy="6477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hhhhinhh</a:t>
            </a:r>
            <a:endParaRPr lang="en-US" dirty="0"/>
          </a:p>
        </p:txBody>
      </p:sp>
      <p:sp>
        <p:nvSpPr>
          <p:cNvPr id="24583" name="Hộp_Văn_Bản 18"/>
          <p:cNvSpPr txBox="1">
            <a:spLocks noChangeArrowheads="1"/>
          </p:cNvSpPr>
          <p:nvPr/>
        </p:nvSpPr>
        <p:spPr bwMode="auto">
          <a:xfrm>
            <a:off x="4067175" y="1700213"/>
            <a:ext cx="1441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/>
              <a:t>Hình bình</a:t>
            </a:r>
          </a:p>
          <a:p>
            <a:pPr algn="ctr"/>
            <a:r>
              <a:rPr lang="en-US" sz="1300" b="1"/>
              <a:t> hành</a:t>
            </a:r>
          </a:p>
        </p:txBody>
      </p:sp>
      <p:cxnSp>
        <p:nvCxnSpPr>
          <p:cNvPr id="21" name="Đường kết nối Mũi tên Thẳng 20"/>
          <p:cNvCxnSpPr>
            <a:stCxn id="18" idx="0"/>
          </p:cNvCxnSpPr>
          <p:nvPr/>
        </p:nvCxnSpPr>
        <p:spPr>
          <a:xfrm flipV="1">
            <a:off x="4905375" y="1184275"/>
            <a:ext cx="611188" cy="431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5" name="Hộp_Văn_Bản 23"/>
          <p:cNvSpPr txBox="1">
            <a:spLocks noChangeArrowheads="1"/>
          </p:cNvSpPr>
          <p:nvPr/>
        </p:nvSpPr>
        <p:spPr bwMode="auto">
          <a:xfrm>
            <a:off x="5435600" y="981075"/>
            <a:ext cx="1081088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Định nghĩa</a:t>
            </a:r>
          </a:p>
        </p:txBody>
      </p:sp>
      <p:cxnSp>
        <p:nvCxnSpPr>
          <p:cNvPr id="25" name="Đường kết nối Mũi tên Thẳng 24"/>
          <p:cNvCxnSpPr/>
          <p:nvPr/>
        </p:nvCxnSpPr>
        <p:spPr>
          <a:xfrm>
            <a:off x="6516688" y="1125538"/>
            <a:ext cx="35877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7" name="Hộp_Văn_Bản 27"/>
          <p:cNvSpPr txBox="1">
            <a:spLocks noChangeArrowheads="1"/>
          </p:cNvSpPr>
          <p:nvPr/>
        </p:nvSpPr>
        <p:spPr bwMode="auto">
          <a:xfrm>
            <a:off x="6875463" y="692150"/>
            <a:ext cx="2268537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Hình bình hành là tứ giác có các cạnh đối song song. </a:t>
            </a:r>
          </a:p>
        </p:txBody>
      </p:sp>
      <p:cxnSp>
        <p:nvCxnSpPr>
          <p:cNvPr id="32" name="Đường kết nối Mũi tên Thẳng 31"/>
          <p:cNvCxnSpPr/>
          <p:nvPr/>
        </p:nvCxnSpPr>
        <p:spPr>
          <a:xfrm flipV="1">
            <a:off x="5292725" y="1916113"/>
            <a:ext cx="287338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Hộp_Văn_Bản 35"/>
          <p:cNvSpPr txBox="1">
            <a:spLocks noChangeArrowheads="1"/>
          </p:cNvSpPr>
          <p:nvPr/>
        </p:nvSpPr>
        <p:spPr bwMode="auto">
          <a:xfrm>
            <a:off x="5580063" y="1773238"/>
            <a:ext cx="107950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Tính chất</a:t>
            </a:r>
          </a:p>
        </p:txBody>
      </p:sp>
      <p:sp>
        <p:nvSpPr>
          <p:cNvPr id="24590" name="Hộp_Văn_Bản 36"/>
          <p:cNvSpPr txBox="1">
            <a:spLocks noChangeArrowheads="1"/>
          </p:cNvSpPr>
          <p:nvPr/>
        </p:nvSpPr>
        <p:spPr bwMode="auto">
          <a:xfrm>
            <a:off x="6875463" y="2060575"/>
            <a:ext cx="2305050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3)Hai đường chéo cắt nhau tại trung điểm mỗi đường.</a:t>
            </a:r>
          </a:p>
        </p:txBody>
      </p:sp>
      <p:sp>
        <p:nvSpPr>
          <p:cNvPr id="24591" name="Hộp_Văn_Bản 37"/>
          <p:cNvSpPr txBox="1">
            <a:spLocks noChangeArrowheads="1"/>
          </p:cNvSpPr>
          <p:nvPr/>
        </p:nvSpPr>
        <p:spPr bwMode="auto">
          <a:xfrm>
            <a:off x="6875463" y="1700213"/>
            <a:ext cx="2268537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2)Các góc đối bằng nhau.</a:t>
            </a:r>
          </a:p>
        </p:txBody>
      </p:sp>
      <p:sp>
        <p:nvSpPr>
          <p:cNvPr id="24592" name="Hộp_Văn_Bản 38"/>
          <p:cNvSpPr txBox="1">
            <a:spLocks noChangeArrowheads="1"/>
          </p:cNvSpPr>
          <p:nvPr/>
        </p:nvSpPr>
        <p:spPr bwMode="auto">
          <a:xfrm>
            <a:off x="6875463" y="1341438"/>
            <a:ext cx="2376487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1)Các cạnh đối bằng nhau.</a:t>
            </a:r>
          </a:p>
        </p:txBody>
      </p:sp>
      <p:cxnSp>
        <p:nvCxnSpPr>
          <p:cNvPr id="40" name="Đường kết nối Mũi tên Thẳng 39"/>
          <p:cNvCxnSpPr/>
          <p:nvPr/>
        </p:nvCxnSpPr>
        <p:spPr>
          <a:xfrm flipV="1">
            <a:off x="6659563" y="1538288"/>
            <a:ext cx="215900" cy="2143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Đường kết nối Mũi tên Thẳng 40"/>
          <p:cNvCxnSpPr/>
          <p:nvPr/>
        </p:nvCxnSpPr>
        <p:spPr>
          <a:xfrm flipV="1">
            <a:off x="6659563" y="1898650"/>
            <a:ext cx="288925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kết nối Mũi tên Thẳng 41"/>
          <p:cNvCxnSpPr/>
          <p:nvPr/>
        </p:nvCxnSpPr>
        <p:spPr>
          <a:xfrm>
            <a:off x="6659563" y="1997075"/>
            <a:ext cx="215900" cy="279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Đường kết nối Mũi tên Thẳng 55"/>
          <p:cNvCxnSpPr/>
          <p:nvPr/>
        </p:nvCxnSpPr>
        <p:spPr>
          <a:xfrm>
            <a:off x="6300788" y="2781300"/>
            <a:ext cx="539750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kết nối Mũi tên Thẳng 56"/>
          <p:cNvCxnSpPr/>
          <p:nvPr/>
        </p:nvCxnSpPr>
        <p:spPr>
          <a:xfrm flipV="1">
            <a:off x="6300788" y="2781300"/>
            <a:ext cx="574675" cy="79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Đường kết nối Mũi tên Thẳng 57"/>
          <p:cNvCxnSpPr/>
          <p:nvPr/>
        </p:nvCxnSpPr>
        <p:spPr>
          <a:xfrm>
            <a:off x="4787900" y="2286000"/>
            <a:ext cx="576263" cy="5667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9" name="Hộp_Văn_Bản 58"/>
          <p:cNvSpPr txBox="1">
            <a:spLocks noChangeArrowheads="1"/>
          </p:cNvSpPr>
          <p:nvPr/>
        </p:nvSpPr>
        <p:spPr bwMode="auto">
          <a:xfrm>
            <a:off x="5364163" y="2689225"/>
            <a:ext cx="936625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Dấu hiệu nhận biết</a:t>
            </a:r>
          </a:p>
        </p:txBody>
      </p:sp>
      <p:sp>
        <p:nvSpPr>
          <p:cNvPr id="60" name="Hộp_Văn_Bản 59"/>
          <p:cNvSpPr txBox="1">
            <a:spLocks noChangeArrowheads="1"/>
          </p:cNvSpPr>
          <p:nvPr/>
        </p:nvSpPr>
        <p:spPr bwMode="auto">
          <a:xfrm>
            <a:off x="6875463" y="2636838"/>
            <a:ext cx="2268537" cy="74930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1)Tứ giác có các cạnh đối song song là hình bình hành.</a:t>
            </a:r>
          </a:p>
        </p:txBody>
      </p:sp>
      <p:sp>
        <p:nvSpPr>
          <p:cNvPr id="61" name="Hộp_Văn_Bản 60"/>
          <p:cNvSpPr txBox="1"/>
          <p:nvPr/>
        </p:nvSpPr>
        <p:spPr>
          <a:xfrm>
            <a:off x="6875463" y="4365625"/>
            <a:ext cx="2268537" cy="522288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spc="-100" dirty="0">
                <a:latin typeface="+mn-lt"/>
              </a:rPr>
              <a:t>4)</a:t>
            </a:r>
            <a:r>
              <a:rPr lang="en-US" sz="1400" b="1" spc="-100" dirty="0" err="1">
                <a:latin typeface="+mn-lt"/>
              </a:rPr>
              <a:t>Tứ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giác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có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các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góc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đối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bằng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nhau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là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hình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bình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hành</a:t>
            </a:r>
            <a:r>
              <a:rPr lang="en-US" sz="1400" b="1" spc="-100" dirty="0">
                <a:latin typeface="+mn-lt"/>
              </a:rPr>
              <a:t>.</a:t>
            </a:r>
          </a:p>
        </p:txBody>
      </p:sp>
      <p:sp>
        <p:nvSpPr>
          <p:cNvPr id="62" name="Hộp_Văn_Bản 61"/>
          <p:cNvSpPr txBox="1"/>
          <p:nvPr/>
        </p:nvSpPr>
        <p:spPr>
          <a:xfrm>
            <a:off x="6875463" y="4941888"/>
            <a:ext cx="2268537" cy="738187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spc="-100" dirty="0">
                <a:latin typeface="+mn-lt"/>
              </a:rPr>
              <a:t>5)</a:t>
            </a:r>
            <a:r>
              <a:rPr lang="en-US" sz="1400" b="1" spc="-100" dirty="0" err="1">
                <a:latin typeface="+mn-lt"/>
              </a:rPr>
              <a:t>Tứ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giác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có</a:t>
            </a:r>
            <a:r>
              <a:rPr lang="en-US" sz="1400" b="1" spc="-100" dirty="0">
                <a:latin typeface="+mn-lt"/>
              </a:rPr>
              <a:t> 2đường </a:t>
            </a:r>
            <a:r>
              <a:rPr lang="en-US" sz="1400" b="1" spc="-100" dirty="0" err="1">
                <a:latin typeface="+mn-lt"/>
              </a:rPr>
              <a:t>chéo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cắt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nhau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tại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trung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điểm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mỗi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đường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là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hình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bình</a:t>
            </a:r>
            <a:r>
              <a:rPr lang="en-US" sz="1400" b="1" spc="-100" dirty="0">
                <a:latin typeface="+mn-lt"/>
              </a:rPr>
              <a:t> </a:t>
            </a:r>
            <a:r>
              <a:rPr lang="en-US" sz="1400" b="1" spc="-100" dirty="0" err="1">
                <a:latin typeface="+mn-lt"/>
              </a:rPr>
              <a:t>hành</a:t>
            </a:r>
            <a:r>
              <a:rPr lang="en-US" sz="1400" b="1" spc="-100" dirty="0">
                <a:latin typeface="+mn-lt"/>
              </a:rPr>
              <a:t>.</a:t>
            </a:r>
          </a:p>
        </p:txBody>
      </p:sp>
      <p:sp>
        <p:nvSpPr>
          <p:cNvPr id="63" name="Hộp_Văn_Bản 62"/>
          <p:cNvSpPr txBox="1">
            <a:spLocks noChangeArrowheads="1"/>
          </p:cNvSpPr>
          <p:nvPr/>
        </p:nvSpPr>
        <p:spPr bwMode="auto">
          <a:xfrm>
            <a:off x="6875463" y="3789363"/>
            <a:ext cx="2520950" cy="96202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3)Tứ giác có 2 cạnh đối song song </a:t>
            </a:r>
          </a:p>
          <a:p>
            <a:r>
              <a:rPr lang="en-US" sz="1400" b="1"/>
              <a:t>và bằng nhau là hình bình hành.</a:t>
            </a:r>
          </a:p>
        </p:txBody>
      </p:sp>
      <p:sp>
        <p:nvSpPr>
          <p:cNvPr id="64" name="Hộp_Văn_Bản 63"/>
          <p:cNvSpPr txBox="1">
            <a:spLocks noChangeArrowheads="1"/>
          </p:cNvSpPr>
          <p:nvPr/>
        </p:nvSpPr>
        <p:spPr bwMode="auto">
          <a:xfrm>
            <a:off x="6875463" y="3213100"/>
            <a:ext cx="2268537" cy="74930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2)Tứ giác có các cạnh đối bằng nhau là hình bình hành.</a:t>
            </a:r>
          </a:p>
        </p:txBody>
      </p:sp>
      <p:cxnSp>
        <p:nvCxnSpPr>
          <p:cNvPr id="101" name="Đường kết nối Mũi tên Thẳng 100"/>
          <p:cNvCxnSpPr/>
          <p:nvPr/>
        </p:nvCxnSpPr>
        <p:spPr>
          <a:xfrm>
            <a:off x="6300788" y="2781300"/>
            <a:ext cx="539750" cy="12239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Đường kết nối Mũi tên Thẳng 101"/>
          <p:cNvCxnSpPr/>
          <p:nvPr/>
        </p:nvCxnSpPr>
        <p:spPr>
          <a:xfrm>
            <a:off x="6300788" y="2852738"/>
            <a:ext cx="539750" cy="17287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Đường kết nối Mũi tên Thẳng 102"/>
          <p:cNvCxnSpPr>
            <a:stCxn id="24599" idx="3"/>
          </p:cNvCxnSpPr>
          <p:nvPr/>
        </p:nvCxnSpPr>
        <p:spPr>
          <a:xfrm>
            <a:off x="6310313" y="2957513"/>
            <a:ext cx="588962" cy="23606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08" name="Hộp_Văn_Bản 34"/>
          <p:cNvSpPr txBox="1">
            <a:spLocks noChangeArrowheads="1"/>
          </p:cNvSpPr>
          <p:nvPr/>
        </p:nvSpPr>
        <p:spPr bwMode="auto">
          <a:xfrm>
            <a:off x="0" y="90805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a. Định nghĩa :</a:t>
            </a:r>
          </a:p>
        </p:txBody>
      </p:sp>
      <p:sp>
        <p:nvSpPr>
          <p:cNvPr id="24609" name="Hộp_Văn_Bản 42"/>
          <p:cNvSpPr txBox="1">
            <a:spLocks noChangeArrowheads="1"/>
          </p:cNvSpPr>
          <p:nvPr/>
        </p:nvSpPr>
        <p:spPr bwMode="auto">
          <a:xfrm>
            <a:off x="0" y="1196975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b. Nhận xét: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-36513" y="1341438"/>
            <a:ext cx="2484438" cy="7191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II.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Tính</a:t>
            </a:r>
            <a:r>
              <a:rPr lang="en-US" sz="2400" b="1" dirty="0">
                <a:solidFill>
                  <a:srgbClr val="0000FF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24611" name="Hộp_Văn_Bản 44"/>
          <p:cNvSpPr txBox="1">
            <a:spLocks noChangeArrowheads="1"/>
          </p:cNvSpPr>
          <p:nvPr/>
        </p:nvSpPr>
        <p:spPr bwMode="auto">
          <a:xfrm>
            <a:off x="215900" y="1958975"/>
            <a:ext cx="539750" cy="4619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?2</a:t>
            </a:r>
          </a:p>
        </p:txBody>
      </p:sp>
      <p:sp>
        <p:nvSpPr>
          <p:cNvPr id="24612" name="Hộp_Văn_Bản 45"/>
          <p:cNvSpPr txBox="1">
            <a:spLocks noChangeArrowheads="1"/>
          </p:cNvSpPr>
          <p:nvPr/>
        </p:nvSpPr>
        <p:spPr bwMode="auto">
          <a:xfrm>
            <a:off x="-36513" y="2492375"/>
            <a:ext cx="14033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* Định lý:</a:t>
            </a:r>
          </a:p>
        </p:txBody>
      </p:sp>
      <p:sp>
        <p:nvSpPr>
          <p:cNvPr id="24613" name="Rectangle 2"/>
          <p:cNvSpPr txBox="1">
            <a:spLocks noChangeArrowheads="1"/>
          </p:cNvSpPr>
          <p:nvPr/>
        </p:nvSpPr>
        <p:spPr bwMode="auto">
          <a:xfrm>
            <a:off x="0" y="2781300"/>
            <a:ext cx="36353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0000FF"/>
                </a:solidFill>
              </a:rPr>
              <a:t>III.Dấu hiệu nhận biết: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2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Hình Chữ nhậ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pic>
        <p:nvPicPr>
          <p:cNvPr id="25604" name="Picture 3" descr="Image(122)"/>
          <p:cNvPicPr>
            <a:picLocks noChangeAspect="1" noChangeArrowheads="1"/>
          </p:cNvPicPr>
          <p:nvPr/>
        </p:nvPicPr>
        <p:blipFill>
          <a:blip r:embed="rId3">
            <a:lum bright="6000" contrast="14000"/>
          </a:blip>
          <a:srcRect/>
          <a:stretch>
            <a:fillRect/>
          </a:stretch>
        </p:blipFill>
        <p:spPr bwMode="auto">
          <a:xfrm>
            <a:off x="34925" y="1557338"/>
            <a:ext cx="4872038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1"/>
          <p:cNvSpPr txBox="1">
            <a:spLocks noChangeArrowheads="1"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  <a:noFill/>
          <a:ln/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Tr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¶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lêi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c©u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hái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phÇn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më</a:t>
            </a:r>
            <a:r>
              <a:rPr lang="en-US" sz="44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bµi</a:t>
            </a:r>
            <a:endParaRPr lang="en-US" sz="4400" dirty="0">
              <a:solidFill>
                <a:schemeClr val="bg1"/>
              </a:solidFill>
              <a:latin typeface=".VnTime" pitchFamily="34" charset="0"/>
              <a:ea typeface="+mj-ea"/>
              <a:cs typeface="+mj-cs"/>
            </a:endParaRPr>
          </a:p>
        </p:txBody>
      </p:sp>
      <p:sp>
        <p:nvSpPr>
          <p:cNvPr id="25606" name="Hình Chữ nhật 7"/>
          <p:cNvSpPr>
            <a:spLocks noChangeArrowheads="1"/>
          </p:cNvSpPr>
          <p:nvPr/>
        </p:nvSpPr>
        <p:spPr bwMode="auto">
          <a:xfrm>
            <a:off x="5148263" y="1989138"/>
            <a:ext cx="36004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.VnTime" pitchFamily="34" charset="0"/>
              </a:rPr>
              <a:t>Khi hai ®Üa c©n n©ng lªn vµ h¹ xuèng (H.65), ABCD lu«n lµ hình gì?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  <a:latin typeface="VNI-Times" pitchFamily="2" charset="0"/>
              </a:rPr>
              <a:t>Hình bình </a:t>
            </a:r>
            <a:r>
              <a:rPr lang="en-US" sz="4000" smtClean="0">
                <a:solidFill>
                  <a:schemeClr val="bg1"/>
                </a:solidFill>
                <a:latin typeface=".VnTime" pitchFamily="34" charset="0"/>
              </a:rPr>
              <a:t>hµnh cã ë ®©u trong thùc tÕ?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838200" y="12192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>
              <a:latin typeface=".VnTime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181600" y="2282825"/>
            <a:ext cx="3962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.VnTime" pitchFamily="34" charset="0"/>
              </a:rPr>
              <a:t>C¸c thanh s¾t ë cöa xÕp t¹o thµnh c¸c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hình bình </a:t>
            </a:r>
            <a:r>
              <a:rPr lang="en-US" sz="3600">
                <a:solidFill>
                  <a:schemeClr val="bg1"/>
                </a:solidFill>
                <a:latin typeface=".VnTime" pitchFamily="34" charset="0"/>
              </a:rPr>
              <a:t>hµnh</a:t>
            </a:r>
          </a:p>
        </p:txBody>
      </p:sp>
      <p:sp>
        <p:nvSpPr>
          <p:cNvPr id="6" name="Hình Chữ nhật 5"/>
          <p:cNvSpPr/>
          <p:nvPr/>
        </p:nvSpPr>
        <p:spPr>
          <a:xfrm>
            <a:off x="0" y="0"/>
            <a:ext cx="9144000" cy="71008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4" descr="Image(123)"/>
          <p:cNvPicPr>
            <a:picLocks noChangeAspect="1" noChangeArrowheads="1"/>
          </p:cNvPicPr>
          <p:nvPr/>
        </p:nvPicPr>
        <p:blipFill>
          <a:blip r:embed="rId3">
            <a:lum bright="8000"/>
          </a:blip>
          <a:srcRect/>
          <a:stretch>
            <a:fillRect/>
          </a:stretch>
        </p:blipFill>
        <p:spPr bwMode="auto">
          <a:xfrm>
            <a:off x="34925" y="1749425"/>
            <a:ext cx="4881563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err="1">
                <a:solidFill>
                  <a:schemeClr val="bg1"/>
                </a:solidFill>
                <a:latin typeface="VNI-Times" pitchFamily="2" charset="0"/>
                <a:ea typeface="+mj-ea"/>
                <a:cs typeface="+mj-cs"/>
              </a:rPr>
              <a:t>Hình</a:t>
            </a:r>
            <a:r>
              <a:rPr lang="en-US" sz="4000" dirty="0">
                <a:solidFill>
                  <a:schemeClr val="bg1"/>
                </a:solidFill>
                <a:latin typeface="VNI-Times" pitchFamily="2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VNI-Times" pitchFamily="2" charset="0"/>
                <a:ea typeface="+mj-ea"/>
                <a:cs typeface="+mj-cs"/>
              </a:rPr>
              <a:t>bình</a:t>
            </a:r>
            <a:r>
              <a:rPr lang="en-US" sz="4000" dirty="0">
                <a:solidFill>
                  <a:schemeClr val="bg1"/>
                </a:solidFill>
                <a:latin typeface="VNI-Times" pitchFamily="2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hµnh</a:t>
            </a:r>
            <a:r>
              <a:rPr lang="en-US" sz="40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cã</a:t>
            </a:r>
            <a:r>
              <a:rPr lang="en-US" sz="40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ë ®©u </a:t>
            </a:r>
            <a:r>
              <a:rPr lang="en-US" sz="40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trong</a:t>
            </a:r>
            <a:r>
              <a:rPr lang="en-US" sz="40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thùc</a:t>
            </a:r>
            <a:r>
              <a:rPr lang="en-US" sz="40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tÕ</a:t>
            </a:r>
            <a:r>
              <a:rPr lang="en-US" sz="4000" dirty="0">
                <a:solidFill>
                  <a:schemeClr val="bg1"/>
                </a:solidFill>
                <a:latin typeface=".VnTime" pitchFamily="34" charset="0"/>
                <a:ea typeface="+mj-ea"/>
                <a:cs typeface="+mj-cs"/>
              </a:rPr>
              <a:t>?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334000" y="2435225"/>
            <a:ext cx="3962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  <a:latin typeface=".VnTime" pitchFamily="34" charset="0"/>
              </a:rPr>
              <a:t>C¸c thanh s¾t ë cöa xÕp t¹o thµnh c¸c </a:t>
            </a:r>
            <a:r>
              <a:rPr lang="en-US" sz="3600">
                <a:solidFill>
                  <a:schemeClr val="bg1"/>
                </a:solidFill>
                <a:latin typeface="Calibri" pitchFamily="34" charset="0"/>
              </a:rPr>
              <a:t>hình bình </a:t>
            </a:r>
            <a:r>
              <a:rPr lang="en-US" sz="3600">
                <a:solidFill>
                  <a:schemeClr val="bg1"/>
                </a:solidFill>
                <a:latin typeface=".VnTime" pitchFamily="34" charset="0"/>
              </a:rPr>
              <a:t>hµnh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-152400" y="0"/>
            <a:ext cx="9296400" cy="68580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152400" y="2286000"/>
            <a:ext cx="1066800" cy="925513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HÌNH BÌNH HÀNH</a:t>
            </a:r>
          </a:p>
        </p:txBody>
      </p:sp>
      <p:sp>
        <p:nvSpPr>
          <p:cNvPr id="366596" name="Line 4"/>
          <p:cNvSpPr>
            <a:spLocks noChangeShapeType="1"/>
          </p:cNvSpPr>
          <p:nvPr/>
        </p:nvSpPr>
        <p:spPr bwMode="auto">
          <a:xfrm>
            <a:off x="1676400" y="1143000"/>
            <a:ext cx="0" cy="403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6597" name="Line 5"/>
          <p:cNvSpPr>
            <a:spLocks noChangeShapeType="1"/>
          </p:cNvSpPr>
          <p:nvPr/>
        </p:nvSpPr>
        <p:spPr bwMode="auto">
          <a:xfrm>
            <a:off x="1676400" y="5181600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2438400" y="919163"/>
            <a:ext cx="2209800" cy="37623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ĐỊNH NGHĨA</a:t>
            </a:r>
          </a:p>
        </p:txBody>
      </p:sp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2438400" y="4911725"/>
            <a:ext cx="2209800" cy="650875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DẤU HIỆU NHẬN BIẾT </a:t>
            </a:r>
          </a:p>
        </p:txBody>
      </p:sp>
      <p:sp>
        <p:nvSpPr>
          <p:cNvPr id="366600" name="AutoShape 8"/>
          <p:cNvSpPr>
            <a:spLocks noChangeArrowheads="1"/>
          </p:cNvSpPr>
          <p:nvPr/>
        </p:nvSpPr>
        <p:spPr bwMode="auto">
          <a:xfrm>
            <a:off x="4724400" y="10668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66601" name="Text Box 9"/>
          <p:cNvSpPr txBox="1">
            <a:spLocks noChangeArrowheads="1"/>
          </p:cNvSpPr>
          <p:nvPr/>
        </p:nvSpPr>
        <p:spPr bwMode="auto">
          <a:xfrm>
            <a:off x="5334000" y="919163"/>
            <a:ext cx="3581400" cy="37623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Tứ giác có các cạnh đối song song</a:t>
            </a:r>
          </a:p>
        </p:txBody>
      </p:sp>
      <p:sp>
        <p:nvSpPr>
          <p:cNvPr id="366602" name="Line 10"/>
          <p:cNvSpPr>
            <a:spLocks noChangeShapeType="1"/>
          </p:cNvSpPr>
          <p:nvPr/>
        </p:nvSpPr>
        <p:spPr bwMode="auto">
          <a:xfrm>
            <a:off x="5181600" y="2133600"/>
            <a:ext cx="0" cy="1295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6603" name="Line 11"/>
          <p:cNvSpPr>
            <a:spLocks noChangeShapeType="1"/>
          </p:cNvSpPr>
          <p:nvPr/>
        </p:nvSpPr>
        <p:spPr bwMode="auto">
          <a:xfrm>
            <a:off x="5181600" y="21336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04" name="Line 12"/>
          <p:cNvSpPr>
            <a:spLocks noChangeShapeType="1"/>
          </p:cNvSpPr>
          <p:nvPr/>
        </p:nvSpPr>
        <p:spPr bwMode="auto">
          <a:xfrm>
            <a:off x="5181600" y="27432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05" name="AutoShape 13"/>
          <p:cNvSpPr>
            <a:spLocks noChangeArrowheads="1"/>
          </p:cNvSpPr>
          <p:nvPr/>
        </p:nvSpPr>
        <p:spPr bwMode="auto">
          <a:xfrm>
            <a:off x="4724400" y="26670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66606" name="Line 14"/>
          <p:cNvSpPr>
            <a:spLocks noChangeShapeType="1"/>
          </p:cNvSpPr>
          <p:nvPr/>
        </p:nvSpPr>
        <p:spPr bwMode="auto">
          <a:xfrm>
            <a:off x="5181600" y="3429000"/>
            <a:ext cx="381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07" name="Line 15"/>
          <p:cNvSpPr>
            <a:spLocks noChangeShapeType="1"/>
          </p:cNvSpPr>
          <p:nvPr/>
        </p:nvSpPr>
        <p:spPr bwMode="auto">
          <a:xfrm>
            <a:off x="1676400" y="1143000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08" name="Line 16"/>
          <p:cNvSpPr>
            <a:spLocks noChangeShapeType="1"/>
          </p:cNvSpPr>
          <p:nvPr/>
        </p:nvSpPr>
        <p:spPr bwMode="auto">
          <a:xfrm>
            <a:off x="1676400" y="2743200"/>
            <a:ext cx="685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09" name="Text Box 17"/>
          <p:cNvSpPr txBox="1">
            <a:spLocks noChangeArrowheads="1"/>
          </p:cNvSpPr>
          <p:nvPr/>
        </p:nvSpPr>
        <p:spPr bwMode="auto">
          <a:xfrm>
            <a:off x="2438400" y="2519363"/>
            <a:ext cx="2209800" cy="376237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CC0000"/>
                </a:solidFill>
              </a:rPr>
              <a:t>TÍNH CHẤT</a:t>
            </a:r>
          </a:p>
        </p:txBody>
      </p:sp>
      <p:sp>
        <p:nvSpPr>
          <p:cNvPr id="366610" name="Text Box 18"/>
          <p:cNvSpPr txBox="1">
            <a:spLocks noChangeArrowheads="1"/>
          </p:cNvSpPr>
          <p:nvPr/>
        </p:nvSpPr>
        <p:spPr bwMode="auto">
          <a:xfrm>
            <a:off x="5562600" y="1905000"/>
            <a:ext cx="3352800" cy="3762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  1) Các cạnh đối bằng nhau</a:t>
            </a:r>
          </a:p>
        </p:txBody>
      </p:sp>
      <p:sp>
        <p:nvSpPr>
          <p:cNvPr id="366611" name="Text Box 19"/>
          <p:cNvSpPr txBox="1">
            <a:spLocks noChangeArrowheads="1"/>
          </p:cNvSpPr>
          <p:nvPr/>
        </p:nvSpPr>
        <p:spPr bwMode="auto">
          <a:xfrm>
            <a:off x="5562600" y="2514600"/>
            <a:ext cx="3352800" cy="37623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  2) Các góc đối bằng nhau</a:t>
            </a:r>
          </a:p>
        </p:txBody>
      </p:sp>
      <p:sp>
        <p:nvSpPr>
          <p:cNvPr id="366612" name="Text Box 20"/>
          <p:cNvSpPr txBox="1">
            <a:spLocks noChangeArrowheads="1"/>
          </p:cNvSpPr>
          <p:nvPr/>
        </p:nvSpPr>
        <p:spPr bwMode="auto">
          <a:xfrm>
            <a:off x="5562600" y="3048000"/>
            <a:ext cx="3352800" cy="65087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3)Hai đường chéo cắt nhau tại trung điểm của mỗi đường</a:t>
            </a:r>
          </a:p>
        </p:txBody>
      </p:sp>
      <p:sp>
        <p:nvSpPr>
          <p:cNvPr id="366613" name="Line 21"/>
          <p:cNvSpPr>
            <a:spLocks noChangeShapeType="1"/>
          </p:cNvSpPr>
          <p:nvPr/>
        </p:nvSpPr>
        <p:spPr bwMode="auto">
          <a:xfrm>
            <a:off x="5181600" y="3962400"/>
            <a:ext cx="0" cy="25146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6614" name="AutoShape 22"/>
          <p:cNvSpPr>
            <a:spLocks noChangeArrowheads="1"/>
          </p:cNvSpPr>
          <p:nvPr/>
        </p:nvSpPr>
        <p:spPr bwMode="auto">
          <a:xfrm>
            <a:off x="4724400" y="51816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66615" name="Line 23"/>
          <p:cNvSpPr>
            <a:spLocks noChangeShapeType="1"/>
          </p:cNvSpPr>
          <p:nvPr/>
        </p:nvSpPr>
        <p:spPr bwMode="auto">
          <a:xfrm>
            <a:off x="5181600" y="5257800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16" name="Line 24"/>
          <p:cNvSpPr>
            <a:spLocks noChangeShapeType="1"/>
          </p:cNvSpPr>
          <p:nvPr/>
        </p:nvSpPr>
        <p:spPr bwMode="auto">
          <a:xfrm>
            <a:off x="5181600" y="4572000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17" name="Line 25"/>
          <p:cNvSpPr>
            <a:spLocks noChangeShapeType="1"/>
          </p:cNvSpPr>
          <p:nvPr/>
        </p:nvSpPr>
        <p:spPr bwMode="auto">
          <a:xfrm>
            <a:off x="5181600" y="5867400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18" name="Line 26"/>
          <p:cNvSpPr>
            <a:spLocks noChangeShapeType="1"/>
          </p:cNvSpPr>
          <p:nvPr/>
        </p:nvSpPr>
        <p:spPr bwMode="auto">
          <a:xfrm>
            <a:off x="5181600" y="6477000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19" name="Line 27"/>
          <p:cNvSpPr>
            <a:spLocks noChangeShapeType="1"/>
          </p:cNvSpPr>
          <p:nvPr/>
        </p:nvSpPr>
        <p:spPr bwMode="auto">
          <a:xfrm>
            <a:off x="5181600" y="3962400"/>
            <a:ext cx="3810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6620" name="Text Box 28"/>
          <p:cNvSpPr txBox="1">
            <a:spLocks noChangeArrowheads="1"/>
          </p:cNvSpPr>
          <p:nvPr/>
        </p:nvSpPr>
        <p:spPr bwMode="auto">
          <a:xfrm>
            <a:off x="5562600" y="3844925"/>
            <a:ext cx="3352800" cy="34607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</a:rPr>
              <a:t>1)Tứ giác có các cạnh đối song song</a:t>
            </a:r>
          </a:p>
        </p:txBody>
      </p:sp>
      <p:sp>
        <p:nvSpPr>
          <p:cNvPr id="366621" name="Text Box 29"/>
          <p:cNvSpPr txBox="1">
            <a:spLocks noChangeArrowheads="1"/>
          </p:cNvSpPr>
          <p:nvPr/>
        </p:nvSpPr>
        <p:spPr bwMode="auto">
          <a:xfrm>
            <a:off x="5562600" y="4419600"/>
            <a:ext cx="3429000" cy="34607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</a:rPr>
              <a:t>2)Tứ giác có các cạnh đối bằng nhau</a:t>
            </a:r>
          </a:p>
        </p:txBody>
      </p:sp>
      <p:sp>
        <p:nvSpPr>
          <p:cNvPr id="366622" name="Text Box 30"/>
          <p:cNvSpPr txBox="1">
            <a:spLocks noChangeArrowheads="1"/>
          </p:cNvSpPr>
          <p:nvPr/>
        </p:nvSpPr>
        <p:spPr bwMode="auto">
          <a:xfrm>
            <a:off x="5562600" y="4953000"/>
            <a:ext cx="3352800" cy="5905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</a:rPr>
              <a:t>3)Tứ giác có hai cạnh đối song song và bằng nhau</a:t>
            </a:r>
          </a:p>
        </p:txBody>
      </p:sp>
      <p:sp>
        <p:nvSpPr>
          <p:cNvPr id="366623" name="Text Box 31"/>
          <p:cNvSpPr txBox="1">
            <a:spLocks noChangeArrowheads="1"/>
          </p:cNvSpPr>
          <p:nvPr/>
        </p:nvSpPr>
        <p:spPr bwMode="auto">
          <a:xfrm>
            <a:off x="5562600" y="5715000"/>
            <a:ext cx="3352800" cy="34607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</a:rPr>
              <a:t>4)Tứ giác có các góc đối bằng nhau</a:t>
            </a:r>
          </a:p>
        </p:txBody>
      </p:sp>
      <p:sp>
        <p:nvSpPr>
          <p:cNvPr id="366624" name="Text Box 32"/>
          <p:cNvSpPr txBox="1">
            <a:spLocks noChangeArrowheads="1"/>
          </p:cNvSpPr>
          <p:nvPr/>
        </p:nvSpPr>
        <p:spPr bwMode="auto">
          <a:xfrm>
            <a:off x="5562600" y="6172200"/>
            <a:ext cx="3352800" cy="59055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</a:rPr>
              <a:t>5)Tứ giác có hai đường chéo cắt nhau tại trung điểm của mỗi đường</a:t>
            </a:r>
          </a:p>
        </p:txBody>
      </p:sp>
      <p:sp>
        <p:nvSpPr>
          <p:cNvPr id="366625" name="AutoShape 33"/>
          <p:cNvSpPr>
            <a:spLocks noChangeArrowheads="1"/>
          </p:cNvSpPr>
          <p:nvPr/>
        </p:nvSpPr>
        <p:spPr bwMode="auto">
          <a:xfrm>
            <a:off x="1219200" y="2667000"/>
            <a:ext cx="381000" cy="1524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66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665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6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6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6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6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6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6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6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6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66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6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66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6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6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6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66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6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66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6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6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66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66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6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6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66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66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6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66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66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6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6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66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36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66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66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6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66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66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6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66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66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6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66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66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6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66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66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6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66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66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6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6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6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animBg="1"/>
      <p:bldP spid="366596" grpId="0" animBg="1"/>
      <p:bldP spid="366597" grpId="0" animBg="1"/>
      <p:bldP spid="366598" grpId="0" animBg="1"/>
      <p:bldP spid="366599" grpId="0" animBg="1"/>
      <p:bldP spid="366600" grpId="0" animBg="1"/>
      <p:bldP spid="366601" grpId="0" animBg="1"/>
      <p:bldP spid="366602" grpId="0" animBg="1"/>
      <p:bldP spid="366603" grpId="0" animBg="1"/>
      <p:bldP spid="366604" grpId="0" animBg="1"/>
      <p:bldP spid="366605" grpId="0" animBg="1"/>
      <p:bldP spid="366606" grpId="0" animBg="1"/>
      <p:bldP spid="366607" grpId="0" animBg="1"/>
      <p:bldP spid="366608" grpId="0" animBg="1"/>
      <p:bldP spid="366609" grpId="0" animBg="1"/>
      <p:bldP spid="366610" grpId="0" animBg="1"/>
      <p:bldP spid="366611" grpId="0" animBg="1"/>
      <p:bldP spid="366612" grpId="0" animBg="1"/>
      <p:bldP spid="366613" grpId="0" animBg="1"/>
      <p:bldP spid="366614" grpId="0" animBg="1"/>
      <p:bldP spid="366615" grpId="0" animBg="1"/>
      <p:bldP spid="366616" grpId="0" animBg="1"/>
      <p:bldP spid="366617" grpId="0" animBg="1"/>
      <p:bldP spid="366618" grpId="0" animBg="1"/>
      <p:bldP spid="366619" grpId="0" animBg="1"/>
      <p:bldP spid="366620" grpId="0" animBg="1"/>
      <p:bldP spid="366621" grpId="0" animBg="1"/>
      <p:bldP spid="366622" grpId="0" animBg="1"/>
      <p:bldP spid="366623" grpId="0" animBg="1"/>
      <p:bldP spid="366624" grpId="0" animBg="1"/>
      <p:bldP spid="3666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F9900"/>
                </a:solidFill>
                <a:latin typeface=".VnArialH" pitchFamily="34" charset="0"/>
              </a:rPr>
              <a:t>Bµi tËp tr¾c nghiÖm</a:t>
            </a:r>
            <a:endParaRPr lang="en-US" sz="2000" b="1" smtClean="0">
              <a:latin typeface=".VnArial" pitchFamily="34" charset="0"/>
            </a:endParaRPr>
          </a:p>
        </p:txBody>
      </p:sp>
      <p:sp>
        <p:nvSpPr>
          <p:cNvPr id="27654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grpSp>
        <p:nvGrpSpPr>
          <p:cNvPr id="27655" name="Group 102"/>
          <p:cNvGrpSpPr>
            <a:grpSpLocks/>
          </p:cNvGrpSpPr>
          <p:nvPr/>
        </p:nvGrpSpPr>
        <p:grpSpPr bwMode="auto">
          <a:xfrm>
            <a:off x="304800" y="685800"/>
            <a:ext cx="8153400" cy="396875"/>
            <a:chOff x="288" y="432"/>
            <a:chExt cx="5136" cy="250"/>
          </a:xfrm>
        </p:grpSpPr>
        <p:sp>
          <p:nvSpPr>
            <p:cNvPr id="27716" name="Text Box 47"/>
            <p:cNvSpPr txBox="1">
              <a:spLocks noChangeArrowheads="1"/>
            </p:cNvSpPr>
            <p:nvPr/>
          </p:nvSpPr>
          <p:spPr bwMode="auto">
            <a:xfrm>
              <a:off x="288" y="432"/>
              <a:ext cx="51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>
                  <a:solidFill>
                    <a:srgbClr val="00CC99"/>
                  </a:solidFill>
                  <a:latin typeface=".VnArial" pitchFamily="34" charset="0"/>
                </a:rPr>
                <a:t>§iÒn dÊu      vµo c¸c « ®óng (§) hoÆc sai(S)</a:t>
              </a:r>
            </a:p>
          </p:txBody>
        </p:sp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1920" y="432"/>
            <a:ext cx="205" cy="240"/>
          </p:xfrm>
          <a:graphic>
            <a:graphicData uri="http://schemas.openxmlformats.org/presentationml/2006/ole">
              <p:oleObj spid="_x0000_s27652" name="Equation" r:id="rId4" imgW="126720" imgH="139680" progId="Equation.3">
                <p:embed/>
              </p:oleObj>
            </a:graphicData>
          </a:graphic>
        </p:graphicFrame>
      </p:grp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3944600" y="4495800"/>
          <a:ext cx="195263" cy="228600"/>
        </p:xfrm>
        <a:graphic>
          <a:graphicData uri="http://schemas.openxmlformats.org/presentationml/2006/ole">
            <p:oleObj spid="_x0000_s27650" name="Equation" r:id="rId5" imgW="126835" imgH="139518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3943013" y="5410200"/>
          <a:ext cx="196850" cy="228600"/>
        </p:xfrm>
        <a:graphic>
          <a:graphicData uri="http://schemas.openxmlformats.org/presentationml/2006/ole">
            <p:oleObj spid="_x0000_s27651" name="Equation" r:id="rId6" imgW="126835" imgH="139518" progId="Equation.3">
              <p:embed/>
            </p:oleObj>
          </a:graphicData>
        </a:graphic>
      </p:graphicFrame>
      <p:graphicFrame>
        <p:nvGraphicFramePr>
          <p:cNvPr id="20681" name="Group 201"/>
          <p:cNvGraphicFramePr>
            <a:graphicFrameLocks noGrp="1"/>
          </p:cNvGraphicFramePr>
          <p:nvPr>
            <p:ph sz="half" idx="2"/>
          </p:nvPr>
        </p:nvGraphicFramePr>
        <p:xfrm>
          <a:off x="304800" y="1252538"/>
          <a:ext cx="8610600" cy="4948237"/>
        </p:xfrm>
        <a:graphic>
          <a:graphicData uri="http://schemas.openxmlformats.org/drawingml/2006/table">
            <a:tbl>
              <a:tblPr/>
              <a:tblGrid>
                <a:gridCol w="438150"/>
                <a:gridCol w="7050088"/>
                <a:gridCol w="523875"/>
                <a:gridCol w="598487"/>
              </a:tblGrid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H" pitchFamily="34" charset="0"/>
                        </a:rPr>
                        <a:t>C¸c c©u kh¼ng ®Þnh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H×nh b×nh hµnh lµ h×nh thang c©n.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H×nh thang cã hai c¹nh bªn b»ng nhau lµ h×nh b×nh hµnh.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H×nh thang cã hai ®­êng chÐo c¾t nhau t¹i trung ®iÓm mçi ®­êng lµ h×nh b×nh hµnh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Tø gi¸c cã bèn c¹nh b»ng nhau lµ h×nh b×nh hµnh.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Tø gi¸c bèn gãc b»ng nhau lµ h×nh b×nh hµnh.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Giao ®iÓm hai ®­êng chÐo cña h×nh b×nh hµnh c¸ch ®Òu bèn ®Ønh.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183"/>
          <p:cNvGrpSpPr>
            <a:grpSpLocks/>
          </p:cNvGrpSpPr>
          <p:nvPr/>
        </p:nvGrpSpPr>
        <p:grpSpPr bwMode="auto">
          <a:xfrm>
            <a:off x="8382000" y="1905000"/>
            <a:ext cx="228600" cy="228600"/>
            <a:chOff x="5088" y="192"/>
            <a:chExt cx="144" cy="144"/>
          </a:xfrm>
        </p:grpSpPr>
        <p:sp>
          <p:nvSpPr>
            <p:cNvPr id="27714" name="Line 184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5" name="Line 185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6"/>
          <p:cNvGrpSpPr>
            <a:grpSpLocks/>
          </p:cNvGrpSpPr>
          <p:nvPr/>
        </p:nvGrpSpPr>
        <p:grpSpPr bwMode="auto">
          <a:xfrm>
            <a:off x="8382000" y="2667000"/>
            <a:ext cx="228600" cy="228600"/>
            <a:chOff x="5088" y="192"/>
            <a:chExt cx="144" cy="144"/>
          </a:xfrm>
        </p:grpSpPr>
        <p:sp>
          <p:nvSpPr>
            <p:cNvPr id="27712" name="Line 187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3" name="Line 188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9"/>
          <p:cNvGrpSpPr>
            <a:grpSpLocks/>
          </p:cNvGrpSpPr>
          <p:nvPr/>
        </p:nvGrpSpPr>
        <p:grpSpPr bwMode="auto">
          <a:xfrm>
            <a:off x="7912100" y="3429000"/>
            <a:ext cx="228600" cy="228600"/>
            <a:chOff x="5088" y="192"/>
            <a:chExt cx="144" cy="144"/>
          </a:xfrm>
        </p:grpSpPr>
        <p:sp>
          <p:nvSpPr>
            <p:cNvPr id="27710" name="Line 190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1" name="Line 191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7924800" y="4267200"/>
            <a:ext cx="228600" cy="228600"/>
            <a:chOff x="5088" y="192"/>
            <a:chExt cx="144" cy="144"/>
          </a:xfrm>
        </p:grpSpPr>
        <p:sp>
          <p:nvSpPr>
            <p:cNvPr id="27708" name="Line 193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9" name="Line 194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95"/>
          <p:cNvGrpSpPr>
            <a:grpSpLocks/>
          </p:cNvGrpSpPr>
          <p:nvPr/>
        </p:nvGrpSpPr>
        <p:grpSpPr bwMode="auto">
          <a:xfrm>
            <a:off x="7924800" y="4953000"/>
            <a:ext cx="228600" cy="228600"/>
            <a:chOff x="5088" y="192"/>
            <a:chExt cx="144" cy="144"/>
          </a:xfrm>
        </p:grpSpPr>
        <p:sp>
          <p:nvSpPr>
            <p:cNvPr id="27706" name="Line 196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7" name="Line 197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98"/>
          <p:cNvGrpSpPr>
            <a:grpSpLocks/>
          </p:cNvGrpSpPr>
          <p:nvPr/>
        </p:nvGrpSpPr>
        <p:grpSpPr bwMode="auto">
          <a:xfrm>
            <a:off x="8458200" y="5638800"/>
            <a:ext cx="228600" cy="228600"/>
            <a:chOff x="5088" y="192"/>
            <a:chExt cx="144" cy="144"/>
          </a:xfrm>
        </p:grpSpPr>
        <p:sp>
          <p:nvSpPr>
            <p:cNvPr id="27704" name="Line 199"/>
            <p:cNvSpPr>
              <a:spLocks noChangeShapeType="1"/>
            </p:cNvSpPr>
            <p:nvPr/>
          </p:nvSpPr>
          <p:spPr bwMode="auto">
            <a:xfrm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5" name="Line 200"/>
            <p:cNvSpPr>
              <a:spLocks noChangeShapeType="1"/>
            </p:cNvSpPr>
            <p:nvPr/>
          </p:nvSpPr>
          <p:spPr bwMode="auto">
            <a:xfrm flipH="1">
              <a:off x="5088" y="192"/>
              <a:ext cx="144" cy="1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FF"/>
                </a:solidFill>
                <a:latin typeface=".VnTimeH" pitchFamily="34" charset="0"/>
              </a:rPr>
              <a:t>4. H­íng dÉn vÒ nhµ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27913" cy="1854200"/>
          </a:xfrm>
          <a:ln>
            <a:solidFill>
              <a:srgbClr val="FF00FF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Lµm bµi tËp 43,44,45 SGK trang 92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Chøng minh c¸c dÊu hiÖu nhËn biÕt.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Làm c¸c bµi tËp: 44; 45; 47/ SGK/ 92; 93.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>
                <a:solidFill>
                  <a:srgbClr val="0000FF"/>
                </a:solidFill>
                <a:latin typeface=".VnTime" pitchFamily="34" charset="0"/>
              </a:rPr>
              <a:t>                      Bài số 78, 79 tr 68 SBT. 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FF5050"/>
                </a:solidFill>
                <a:latin typeface="Times New Roman" pitchFamily="18" charset="0"/>
              </a:rPr>
              <a:t>KIỂM TRA BÀI CŨ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964613" cy="2519362"/>
          </a:xfrm>
        </p:spPr>
        <p:txBody>
          <a:bodyPr rtlCol="0">
            <a:normAutofit fontScale="92500" lnSpcReduction="20000"/>
          </a:bodyPr>
          <a:lstStyle/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 smtClean="0">
                <a:latin typeface="Times New Roman" pitchFamily="18" charset="0"/>
              </a:rPr>
              <a:t>HS1:  </a:t>
            </a:r>
            <a:r>
              <a:rPr lang="en-US" sz="3500" dirty="0" err="1" smtClean="0">
                <a:latin typeface="Times New Roman" pitchFamily="18" charset="0"/>
              </a:rPr>
              <a:t>Nêu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định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nghĩa</a:t>
            </a:r>
            <a:r>
              <a:rPr lang="en-US" sz="3500" dirty="0" smtClean="0">
                <a:latin typeface="Times New Roman" pitchFamily="18" charset="0"/>
              </a:rPr>
              <a:t>  </a:t>
            </a:r>
            <a:r>
              <a:rPr lang="en-US" sz="3500" dirty="0" err="1">
                <a:latin typeface="Times New Roman" pitchFamily="18" charset="0"/>
              </a:rPr>
              <a:t>hình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thang</a:t>
            </a:r>
            <a:r>
              <a:rPr lang="en-US" sz="3500" dirty="0" smtClean="0">
                <a:latin typeface="Times New Roman" pitchFamily="18" charset="0"/>
              </a:rPr>
              <a:t>.</a:t>
            </a:r>
          </a:p>
          <a:p>
            <a:pPr marL="514350" indent="-514350"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</a:rPr>
              <a:t>      </a:t>
            </a:r>
            <a:r>
              <a:rPr lang="en-US" sz="3500" dirty="0" err="1" smtClean="0">
                <a:latin typeface="Times New Roman" pitchFamily="18" charset="0"/>
              </a:rPr>
              <a:t>Nêu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nhận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xét</a:t>
            </a:r>
            <a:r>
              <a:rPr lang="en-US" sz="3500" dirty="0" smtClean="0">
                <a:latin typeface="Times New Roman" pitchFamily="18" charset="0"/>
              </a:rPr>
              <a:t>: </a:t>
            </a:r>
            <a:r>
              <a:rPr lang="en-US" sz="3500" dirty="0" err="1" smtClean="0">
                <a:latin typeface="Times New Roman" pitchFamily="18" charset="0"/>
              </a:rPr>
              <a:t>hình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thang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có</a:t>
            </a:r>
            <a:r>
              <a:rPr lang="en-US" sz="3500" dirty="0" smtClean="0">
                <a:latin typeface="Times New Roman" pitchFamily="18" charset="0"/>
              </a:rPr>
              <a:t> 2 </a:t>
            </a:r>
            <a:r>
              <a:rPr lang="en-US" sz="3500" dirty="0" err="1" smtClean="0">
                <a:latin typeface="Times New Roman" pitchFamily="18" charset="0"/>
              </a:rPr>
              <a:t>cạnh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bên</a:t>
            </a:r>
            <a:r>
              <a:rPr lang="en-US" sz="3500" dirty="0" smtClean="0">
                <a:latin typeface="Times New Roman" pitchFamily="18" charset="0"/>
              </a:rPr>
              <a:t> song,</a:t>
            </a:r>
          </a:p>
          <a:p>
            <a:pPr marL="514350" indent="-514350"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500" dirty="0" err="1" smtClean="0">
                <a:latin typeface="Times New Roman" pitchFamily="18" charset="0"/>
              </a:rPr>
              <a:t>hình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thang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có</a:t>
            </a:r>
            <a:r>
              <a:rPr lang="en-US" sz="3500" dirty="0" smtClean="0">
                <a:latin typeface="Times New Roman" pitchFamily="18" charset="0"/>
              </a:rPr>
              <a:t> 2 </a:t>
            </a:r>
            <a:r>
              <a:rPr lang="en-US" sz="3500" dirty="0" err="1" smtClean="0">
                <a:latin typeface="Times New Roman" pitchFamily="18" charset="0"/>
              </a:rPr>
              <a:t>đáy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bằng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nhau</a:t>
            </a:r>
            <a:r>
              <a:rPr lang="en-US" sz="3500" dirty="0" smtClean="0">
                <a:latin typeface="Times New Roman" pitchFamily="18" charset="0"/>
              </a:rPr>
              <a:t>? </a:t>
            </a:r>
          </a:p>
          <a:p>
            <a:pPr marL="514350" indent="-514350" algn="just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3500" dirty="0"/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3500" dirty="0" smtClean="0">
                <a:latin typeface="Times New Roman" pitchFamily="18" charset="0"/>
              </a:rPr>
              <a:t>HS2: </a:t>
            </a:r>
            <a:r>
              <a:rPr lang="en-US" sz="3500" dirty="0">
                <a:latin typeface="Times New Roman" pitchFamily="18" charset="0"/>
              </a:rPr>
              <a:t>Cho </a:t>
            </a:r>
            <a:r>
              <a:rPr lang="en-US" sz="3500" dirty="0" err="1">
                <a:latin typeface="Times New Roman" pitchFamily="18" charset="0"/>
              </a:rPr>
              <a:t>hình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</a:rPr>
              <a:t>thang</a:t>
            </a:r>
            <a:r>
              <a:rPr lang="en-US" sz="3500" dirty="0">
                <a:latin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</a:rPr>
              <a:t>ABCD (AB // CD). 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3500" dirty="0" smtClean="0">
                <a:latin typeface="Times New Roman" pitchFamily="18" charset="0"/>
              </a:rPr>
              <a:t>         </a:t>
            </a:r>
            <a:r>
              <a:rPr lang="en-US" sz="3500" dirty="0" err="1" smtClean="0">
                <a:latin typeface="Times New Roman" pitchFamily="18" charset="0"/>
              </a:rPr>
              <a:t>Hãy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cho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biết</a:t>
            </a:r>
            <a:r>
              <a:rPr lang="en-US" sz="3500" dirty="0" smtClean="0">
                <a:latin typeface="Times New Roman" pitchFamily="18" charset="0"/>
              </a:rPr>
              <a:t>  x = ? </a:t>
            </a:r>
            <a:r>
              <a:rPr lang="en-US" sz="3500" dirty="0" err="1" smtClean="0">
                <a:latin typeface="Times New Roman" pitchFamily="18" charset="0"/>
              </a:rPr>
              <a:t>Vì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sao</a:t>
            </a:r>
            <a:r>
              <a:rPr lang="en-US" sz="3500" dirty="0" smtClean="0">
                <a:latin typeface="Times New Roman" pitchFamily="18" charset="0"/>
              </a:rPr>
              <a:t>?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4000" dirty="0">
              <a:latin typeface="Times New Roman" pitchFamily="18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619250" y="3860800"/>
            <a:ext cx="699135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Arial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7092950" y="3716338"/>
            <a:ext cx="287338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3933825"/>
            <a:ext cx="33115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Hộp_Văn_Bản 9"/>
          <p:cNvSpPr txBox="1">
            <a:spLocks noChangeArrowheads="1"/>
          </p:cNvSpPr>
          <p:nvPr/>
        </p:nvSpPr>
        <p:spPr bwMode="auto">
          <a:xfrm>
            <a:off x="3708400" y="4941888"/>
            <a:ext cx="6477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110</a:t>
            </a:r>
            <a:r>
              <a:rPr lang="en-US" baseline="30000">
                <a:latin typeface="Calibri" pitchFamily="34" charset="0"/>
              </a:rPr>
              <a:t>o</a:t>
            </a:r>
            <a:endParaRPr lang="en-US">
              <a:latin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 rot="-5400000">
            <a:off x="71438" y="4113212"/>
            <a:ext cx="2592388" cy="2519363"/>
          </a:xfrm>
          <a:prstGeom prst="wedgeEllipseCallout">
            <a:avLst>
              <a:gd name="adj1" fmla="val 19042"/>
              <a:gd name="adj2" fmla="val 83139"/>
            </a:avLst>
          </a:prstGeom>
          <a:solidFill>
            <a:schemeClr val="bg1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vert="eaVert"/>
          <a:lstStyle/>
          <a:p>
            <a:pPr algn="just"/>
            <a:r>
              <a:rPr lang="en-US" sz="24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</a:rPr>
              <a:t>Em có nhận xét gì về quan hệ giữa các cạnh đối của tứ giác này?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u="sng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Tiết 11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HÌNH BÌNH HÀNH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7451725" y="1052513"/>
            <a:ext cx="5762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3482975" y="198755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>
            <a:off x="4356100" y="692150"/>
            <a:ext cx="71438" cy="616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476250"/>
            <a:ext cx="2484438" cy="720725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I. </a:t>
            </a: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Þnh nghÜa:</a:t>
            </a:r>
          </a:p>
        </p:txBody>
      </p:sp>
      <p:sp>
        <p:nvSpPr>
          <p:cNvPr id="18" name="Hình Bình Hành 17"/>
          <p:cNvSpPr/>
          <p:nvPr/>
        </p:nvSpPr>
        <p:spPr>
          <a:xfrm>
            <a:off x="4427538" y="1628775"/>
            <a:ext cx="1081087" cy="6477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hhhhinhh</a:t>
            </a:r>
            <a:endParaRPr lang="en-US" dirty="0"/>
          </a:p>
        </p:txBody>
      </p:sp>
      <p:sp>
        <p:nvSpPr>
          <p:cNvPr id="3081" name="Hộp_Văn_Bản 18"/>
          <p:cNvSpPr txBox="1">
            <a:spLocks noChangeArrowheads="1"/>
          </p:cNvSpPr>
          <p:nvPr/>
        </p:nvSpPr>
        <p:spPr bwMode="auto">
          <a:xfrm>
            <a:off x="4500563" y="1700213"/>
            <a:ext cx="863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>
                <a:latin typeface="Calibri" pitchFamily="34" charset="0"/>
              </a:rPr>
              <a:t>Hình bình</a:t>
            </a:r>
          </a:p>
          <a:p>
            <a:pPr algn="ctr"/>
            <a:r>
              <a:rPr lang="en-US" sz="1300" b="1">
                <a:latin typeface="Calibri" pitchFamily="34" charset="0"/>
              </a:rPr>
              <a:t> </a:t>
            </a:r>
            <a:r>
              <a:rPr lang="en-US" sz="1300" b="1"/>
              <a:t>hành</a:t>
            </a:r>
          </a:p>
        </p:txBody>
      </p:sp>
      <p:cxnSp>
        <p:nvCxnSpPr>
          <p:cNvPr id="21" name="Đường kết nối Mũi tên Thẳng 20"/>
          <p:cNvCxnSpPr>
            <a:stCxn id="18" idx="0"/>
          </p:cNvCxnSpPr>
          <p:nvPr/>
        </p:nvCxnSpPr>
        <p:spPr>
          <a:xfrm flipV="1">
            <a:off x="4967288" y="1196975"/>
            <a:ext cx="612775" cy="431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Hộp_Văn_Bản 23"/>
          <p:cNvSpPr txBox="1">
            <a:spLocks noChangeArrowheads="1"/>
          </p:cNvSpPr>
          <p:nvPr/>
        </p:nvSpPr>
        <p:spPr bwMode="auto">
          <a:xfrm>
            <a:off x="5580063" y="981075"/>
            <a:ext cx="1079500" cy="31432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Định </a:t>
            </a:r>
            <a:r>
              <a:rPr lang="en-US" sz="1400" b="1"/>
              <a:t>nghĩa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628775"/>
            <a:ext cx="316865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Hộp_Văn_Bản 30"/>
          <p:cNvSpPr txBox="1">
            <a:spLocks noChangeArrowheads="1"/>
          </p:cNvSpPr>
          <p:nvPr/>
        </p:nvSpPr>
        <p:spPr bwMode="auto">
          <a:xfrm>
            <a:off x="971550" y="2636838"/>
            <a:ext cx="64770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110</a:t>
            </a:r>
            <a:r>
              <a:rPr lang="en-US" baseline="30000">
                <a:latin typeface="Calibri" pitchFamily="34" charset="0"/>
              </a:rPr>
              <a:t>o</a:t>
            </a:r>
            <a:endParaRPr lang="en-US">
              <a:latin typeface="Calibri" pitchFamily="34" charset="0"/>
            </a:endParaRPr>
          </a:p>
        </p:txBody>
      </p:sp>
      <p:sp>
        <p:nvSpPr>
          <p:cNvPr id="35" name="Hộp_Văn_Bản 34"/>
          <p:cNvSpPr txBox="1"/>
          <p:nvPr/>
        </p:nvSpPr>
        <p:spPr>
          <a:xfrm>
            <a:off x="4787900" y="3500438"/>
            <a:ext cx="3529013" cy="83185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rgbClr val="7030A0"/>
                </a:solidFill>
                <a:latin typeface="+mn-lt"/>
              </a:rPr>
              <a:t>Em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có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nhận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xét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gì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về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các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cạnh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đối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của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hình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+mn-lt"/>
              </a:rPr>
              <a:t>bên</a:t>
            </a:r>
            <a:r>
              <a:rPr lang="en-US" sz="2400" dirty="0">
                <a:solidFill>
                  <a:srgbClr val="7030A0"/>
                </a:solidFill>
                <a:latin typeface="+mn-lt"/>
              </a:rPr>
              <a:t>?</a:t>
            </a:r>
          </a:p>
        </p:txBody>
      </p:sp>
      <p:sp>
        <p:nvSpPr>
          <p:cNvPr id="43" name="Hộp_Văn_Bản 42"/>
          <p:cNvSpPr txBox="1">
            <a:spLocks noChangeArrowheads="1"/>
          </p:cNvSpPr>
          <p:nvPr/>
        </p:nvSpPr>
        <p:spPr bwMode="auto">
          <a:xfrm>
            <a:off x="4716463" y="3573463"/>
            <a:ext cx="3887787" cy="830262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7030A0"/>
                </a:solidFill>
                <a:latin typeface="Calibri" pitchFamily="34" charset="0"/>
              </a:rPr>
              <a:t>Hình bình hành là hình như thế nào?</a:t>
            </a:r>
          </a:p>
        </p:txBody>
      </p:sp>
      <p:sp>
        <p:nvSpPr>
          <p:cNvPr id="45" name="Hộp_Văn_Bản 44"/>
          <p:cNvSpPr txBox="1">
            <a:spLocks noChangeArrowheads="1"/>
          </p:cNvSpPr>
          <p:nvPr/>
        </p:nvSpPr>
        <p:spPr bwMode="auto">
          <a:xfrm>
            <a:off x="0" y="908050"/>
            <a:ext cx="161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a. Định nghĩa :</a:t>
            </a:r>
          </a:p>
        </p:txBody>
      </p:sp>
      <p:sp>
        <p:nvSpPr>
          <p:cNvPr id="46" name="Hộp_Văn_Bản 45"/>
          <p:cNvSpPr txBox="1">
            <a:spLocks noChangeArrowheads="1"/>
          </p:cNvSpPr>
          <p:nvPr/>
        </p:nvSpPr>
        <p:spPr bwMode="auto">
          <a:xfrm>
            <a:off x="1403350" y="911225"/>
            <a:ext cx="26638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Hình bình hành là tứ giác có các cạnh đối song song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0" y="3357563"/>
            <a:ext cx="3228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Tứ giác ABCD là hình bình hành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059113" y="3213100"/>
          <a:ext cx="1285875" cy="720725"/>
        </p:xfrm>
        <a:graphic>
          <a:graphicData uri="http://schemas.openxmlformats.org/presentationml/2006/ole">
            <p:oleObj spid="_x0000_s3074" name="Equation" r:id="rId6" imgW="888840" imgH="457200" progId="Equation.3">
              <p:embed/>
            </p:oleObj>
          </a:graphicData>
        </a:graphic>
      </p:graphicFrame>
      <p:sp>
        <p:nvSpPr>
          <p:cNvPr id="49" name="Hộp_Văn_Bản 48"/>
          <p:cNvSpPr txBox="1">
            <a:spLocks noChangeArrowheads="1"/>
          </p:cNvSpPr>
          <p:nvPr/>
        </p:nvSpPr>
        <p:spPr bwMode="auto">
          <a:xfrm>
            <a:off x="0" y="377983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b. Nhận xét:</a:t>
            </a:r>
          </a:p>
        </p:txBody>
      </p:sp>
      <p:sp>
        <p:nvSpPr>
          <p:cNvPr id="50" name="Hộp_Văn_Bản 49"/>
          <p:cNvSpPr txBox="1">
            <a:spLocks noChangeArrowheads="1"/>
          </p:cNvSpPr>
          <p:nvPr/>
        </p:nvSpPr>
        <p:spPr bwMode="auto">
          <a:xfrm>
            <a:off x="1187450" y="3790950"/>
            <a:ext cx="2808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Hình bình hành hành là hình thang đặc biệt</a:t>
            </a:r>
          </a:p>
        </p:txBody>
      </p:sp>
      <p:pic>
        <p:nvPicPr>
          <p:cNvPr id="2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3800" y="2565400"/>
            <a:ext cx="32861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Hộp_Văn_Bản 24"/>
          <p:cNvSpPr txBox="1"/>
          <p:nvPr/>
        </p:nvSpPr>
        <p:spPr>
          <a:xfrm>
            <a:off x="4643438" y="4724400"/>
            <a:ext cx="3960812" cy="1077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Hình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thang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có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là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hình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bình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hành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không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?</a:t>
            </a:r>
          </a:p>
        </p:txBody>
      </p:sp>
      <p:pic>
        <p:nvPicPr>
          <p:cNvPr id="2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7900" y="2781300"/>
            <a:ext cx="32400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Hộp_Văn_Bản 26"/>
          <p:cNvSpPr txBox="1"/>
          <p:nvPr/>
        </p:nvSpPr>
        <p:spPr>
          <a:xfrm>
            <a:off x="4859338" y="4868863"/>
            <a:ext cx="3673475" cy="9461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/>
              <a:t>Hình bình hành có là hình thang không?</a:t>
            </a:r>
          </a:p>
        </p:txBody>
      </p:sp>
      <p:sp>
        <p:nvSpPr>
          <p:cNvPr id="28" name="Hộp_Văn_Bản 27"/>
          <p:cNvSpPr txBox="1"/>
          <p:nvPr/>
        </p:nvSpPr>
        <p:spPr>
          <a:xfrm>
            <a:off x="4787900" y="3357563"/>
            <a:ext cx="3816350" cy="13731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800">
                <a:solidFill>
                  <a:srgbClr val="E46C0A"/>
                </a:solidFill>
              </a:rPr>
              <a:t>Theo định nghĩa để vẽ hình bình hành ta sử dụng công cụ gì?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 animBg="1"/>
      <p:bldP spid="31" grpId="0" animBg="1"/>
      <p:bldP spid="35" grpId="0" animBg="1"/>
      <p:bldP spid="35" grpId="1" animBg="1"/>
      <p:bldP spid="43" grpId="0" animBg="1"/>
      <p:bldP spid="43" grpId="1" animBg="1"/>
      <p:bldP spid="45" grpId="0"/>
      <p:bldP spid="46" grpId="0" animBg="1"/>
      <p:bldP spid="48" grpId="0"/>
      <p:bldP spid="49" grpId="0"/>
      <p:bldP spid="50" grpId="0"/>
      <p:bldP spid="25" grpId="0" animBg="1"/>
      <p:bldP spid="25" grpId="1" animBg="1"/>
      <p:bldP spid="27" grpId="0" animBg="1"/>
      <p:bldP spid="27" grpId="1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u="sng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Tiết 11</a:t>
            </a:r>
            <a:r>
              <a:rPr lang="en-US" sz="3200" b="1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HÌNH BÌNH HÀNH</a:t>
            </a:r>
          </a:p>
        </p:txBody>
      </p:sp>
      <p:sp>
        <p:nvSpPr>
          <p:cNvPr id="17410" name="Text Box 12"/>
          <p:cNvSpPr txBox="1">
            <a:spLocks noChangeArrowheads="1"/>
          </p:cNvSpPr>
          <p:nvPr/>
        </p:nvSpPr>
        <p:spPr bwMode="auto">
          <a:xfrm>
            <a:off x="7451725" y="1052513"/>
            <a:ext cx="5762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17411" name="Text Box 13"/>
          <p:cNvSpPr txBox="1">
            <a:spLocks noChangeArrowheads="1"/>
          </p:cNvSpPr>
          <p:nvPr/>
        </p:nvSpPr>
        <p:spPr bwMode="auto">
          <a:xfrm>
            <a:off x="3482975" y="198755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>
            <a:off x="4356100" y="692150"/>
            <a:ext cx="71438" cy="616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476250"/>
            <a:ext cx="2484438" cy="720725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I. ĐÞnh nghÜa:</a:t>
            </a:r>
          </a:p>
        </p:txBody>
      </p:sp>
      <p:sp>
        <p:nvSpPr>
          <p:cNvPr id="18" name="Hình Bình Hành 17"/>
          <p:cNvSpPr/>
          <p:nvPr/>
        </p:nvSpPr>
        <p:spPr>
          <a:xfrm>
            <a:off x="4427538" y="1628775"/>
            <a:ext cx="1081087" cy="6477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hhhhinhh</a:t>
            </a:r>
            <a:endParaRPr lang="en-US" dirty="0"/>
          </a:p>
        </p:txBody>
      </p:sp>
      <p:sp>
        <p:nvSpPr>
          <p:cNvPr id="17415" name="Hộp_Văn_Bản 18"/>
          <p:cNvSpPr txBox="1">
            <a:spLocks noChangeArrowheads="1"/>
          </p:cNvSpPr>
          <p:nvPr/>
        </p:nvSpPr>
        <p:spPr bwMode="auto">
          <a:xfrm>
            <a:off x="4500563" y="1700213"/>
            <a:ext cx="8636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>
                <a:latin typeface="Calibri" pitchFamily="34" charset="0"/>
              </a:rPr>
              <a:t>Hình bình</a:t>
            </a:r>
          </a:p>
          <a:p>
            <a:pPr algn="ctr"/>
            <a:r>
              <a:rPr lang="en-US" sz="1300" b="1">
                <a:latin typeface="Calibri" pitchFamily="34" charset="0"/>
              </a:rPr>
              <a:t> hành</a:t>
            </a:r>
          </a:p>
        </p:txBody>
      </p:sp>
      <p:cxnSp>
        <p:nvCxnSpPr>
          <p:cNvPr id="21" name="Đường kết nối Mũi tên Thẳng 20"/>
          <p:cNvCxnSpPr>
            <a:stCxn id="18" idx="0"/>
          </p:cNvCxnSpPr>
          <p:nvPr/>
        </p:nvCxnSpPr>
        <p:spPr>
          <a:xfrm flipV="1">
            <a:off x="4967288" y="1196975"/>
            <a:ext cx="612775" cy="431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Hộp_Văn_Bản 23"/>
          <p:cNvSpPr txBox="1">
            <a:spLocks noChangeArrowheads="1"/>
          </p:cNvSpPr>
          <p:nvPr/>
        </p:nvSpPr>
        <p:spPr bwMode="auto">
          <a:xfrm>
            <a:off x="5580063" y="981075"/>
            <a:ext cx="107950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Định </a:t>
            </a:r>
            <a:r>
              <a:rPr lang="en-US" sz="1400" b="1"/>
              <a:t>nghĩa</a:t>
            </a:r>
          </a:p>
        </p:txBody>
      </p:sp>
      <p:sp>
        <p:nvSpPr>
          <p:cNvPr id="17418" name="Hộp_Văn_Bản 44"/>
          <p:cNvSpPr txBox="1">
            <a:spLocks noChangeArrowheads="1"/>
          </p:cNvSpPr>
          <p:nvPr/>
        </p:nvSpPr>
        <p:spPr bwMode="auto">
          <a:xfrm>
            <a:off x="0" y="908050"/>
            <a:ext cx="1619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a. Định nghĩa :</a:t>
            </a:r>
          </a:p>
        </p:txBody>
      </p:sp>
      <p:sp>
        <p:nvSpPr>
          <p:cNvPr id="17419" name="Hộp_Văn_Bản 48"/>
          <p:cNvSpPr txBox="1">
            <a:spLocks noChangeArrowheads="1"/>
          </p:cNvSpPr>
          <p:nvPr/>
        </p:nvSpPr>
        <p:spPr bwMode="auto">
          <a:xfrm>
            <a:off x="0" y="1196975"/>
            <a:ext cx="1403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b. Nhận xét:</a:t>
            </a:r>
          </a:p>
        </p:txBody>
      </p:sp>
      <p:sp>
        <p:nvSpPr>
          <p:cNvPr id="17420" name="Hộp_Văn_Bản 21"/>
          <p:cNvSpPr txBox="1">
            <a:spLocks noChangeArrowheads="1"/>
          </p:cNvSpPr>
          <p:nvPr/>
        </p:nvSpPr>
        <p:spPr bwMode="auto">
          <a:xfrm>
            <a:off x="7024688" y="692150"/>
            <a:ext cx="2119312" cy="5238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latin typeface="Calibri" pitchFamily="34" charset="0"/>
              </a:rPr>
              <a:t>Hình bình hành là tứ giác có các cạnh đối song song </a:t>
            </a:r>
          </a:p>
        </p:txBody>
      </p:sp>
      <p:cxnSp>
        <p:nvCxnSpPr>
          <p:cNvPr id="23" name="Đường kết nối Mũi tên Thẳng 22"/>
          <p:cNvCxnSpPr/>
          <p:nvPr/>
        </p:nvCxnSpPr>
        <p:spPr>
          <a:xfrm>
            <a:off x="6659563" y="1125538"/>
            <a:ext cx="36036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-36513" y="1341438"/>
            <a:ext cx="24844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0000FF"/>
                </a:solidFill>
              </a:rPr>
              <a:t>II. Tính chất:</a:t>
            </a:r>
          </a:p>
        </p:txBody>
      </p:sp>
      <p:sp>
        <p:nvSpPr>
          <p:cNvPr id="26" name="Hộp_Văn_Bản 25"/>
          <p:cNvSpPr txBox="1">
            <a:spLocks noChangeArrowheads="1"/>
          </p:cNvSpPr>
          <p:nvPr/>
        </p:nvSpPr>
        <p:spPr bwMode="auto">
          <a:xfrm>
            <a:off x="5724525" y="1773238"/>
            <a:ext cx="107950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Tính chất</a:t>
            </a:r>
          </a:p>
        </p:txBody>
      </p:sp>
      <p:cxnSp>
        <p:nvCxnSpPr>
          <p:cNvPr id="27" name="Đường kết nối Mũi tên Thẳng 26"/>
          <p:cNvCxnSpPr/>
          <p:nvPr/>
        </p:nvCxnSpPr>
        <p:spPr>
          <a:xfrm flipV="1">
            <a:off x="5443538" y="1916113"/>
            <a:ext cx="287337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Hộp_Văn_Bản 27"/>
          <p:cNvSpPr txBox="1">
            <a:spLocks noChangeArrowheads="1"/>
          </p:cNvSpPr>
          <p:nvPr/>
        </p:nvSpPr>
        <p:spPr bwMode="auto">
          <a:xfrm>
            <a:off x="71438" y="1958975"/>
            <a:ext cx="539750" cy="4619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?2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989138"/>
            <a:ext cx="2774950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Hộp_Văn_Bản 28"/>
          <p:cNvSpPr txBox="1">
            <a:spLocks noChangeArrowheads="1"/>
          </p:cNvSpPr>
          <p:nvPr/>
        </p:nvSpPr>
        <p:spPr bwMode="auto">
          <a:xfrm>
            <a:off x="4500563" y="3040063"/>
            <a:ext cx="539750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?</a:t>
            </a:r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2" name="Hộp_Văn_Bản 31"/>
          <p:cNvSpPr txBox="1">
            <a:spLocks noChangeArrowheads="1"/>
          </p:cNvSpPr>
          <p:nvPr/>
        </p:nvSpPr>
        <p:spPr bwMode="auto">
          <a:xfrm>
            <a:off x="5148263" y="3073400"/>
            <a:ext cx="3816350" cy="193675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>
                <a:solidFill>
                  <a:srgbClr val="7030A0"/>
                </a:solidFill>
              </a:rPr>
              <a:t>Cho hình bình hành hành ABCD (hình 67). Hãy thử phát hiện các tính chất về cạnh , về góc, về đường chéo của hình bình hành đó. </a:t>
            </a:r>
          </a:p>
        </p:txBody>
      </p:sp>
      <p:sp>
        <p:nvSpPr>
          <p:cNvPr id="33" name="Hộp_Văn_Bản 32"/>
          <p:cNvSpPr txBox="1">
            <a:spLocks noChangeArrowheads="1"/>
          </p:cNvSpPr>
          <p:nvPr/>
        </p:nvSpPr>
        <p:spPr bwMode="auto">
          <a:xfrm>
            <a:off x="1331913" y="3213100"/>
            <a:ext cx="86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>
                <a:latin typeface="Calibri" pitchFamily="34" charset="0"/>
              </a:rPr>
              <a:t>Hình 67</a:t>
            </a:r>
          </a:p>
        </p:txBody>
      </p:sp>
      <p:cxnSp>
        <p:nvCxnSpPr>
          <p:cNvPr id="36" name="Đường kết nối thẳng 35"/>
          <p:cNvCxnSpPr/>
          <p:nvPr/>
        </p:nvCxnSpPr>
        <p:spPr>
          <a:xfrm flipV="1">
            <a:off x="755650" y="2133600"/>
            <a:ext cx="2376488" cy="1008063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Đường kết nối thẳng 38"/>
          <p:cNvCxnSpPr/>
          <p:nvPr/>
        </p:nvCxnSpPr>
        <p:spPr>
          <a:xfrm>
            <a:off x="1258888" y="2133600"/>
            <a:ext cx="1368425" cy="100806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Đường kết nối thẳng 43"/>
          <p:cNvCxnSpPr/>
          <p:nvPr/>
        </p:nvCxnSpPr>
        <p:spPr>
          <a:xfrm flipH="1">
            <a:off x="1547813" y="2309813"/>
            <a:ext cx="144462" cy="1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Đường kết nối thẳng 46"/>
          <p:cNvCxnSpPr/>
          <p:nvPr/>
        </p:nvCxnSpPr>
        <p:spPr>
          <a:xfrm flipH="1" flipV="1">
            <a:off x="1403350" y="2781300"/>
            <a:ext cx="144463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Đường kết nối thẳng 51"/>
          <p:cNvCxnSpPr/>
          <p:nvPr/>
        </p:nvCxnSpPr>
        <p:spPr>
          <a:xfrm flipH="1">
            <a:off x="2124075" y="2755900"/>
            <a:ext cx="144463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Đường kết nối thẳng 53"/>
          <p:cNvCxnSpPr/>
          <p:nvPr/>
        </p:nvCxnSpPr>
        <p:spPr>
          <a:xfrm flipH="1" flipV="1">
            <a:off x="2278063" y="2392363"/>
            <a:ext cx="144462" cy="144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Đường kết nối thẳng 55"/>
          <p:cNvCxnSpPr/>
          <p:nvPr/>
        </p:nvCxnSpPr>
        <p:spPr>
          <a:xfrm flipH="1" flipV="1">
            <a:off x="2339975" y="2349500"/>
            <a:ext cx="144463" cy="142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Đường kết nối thẳng 56"/>
          <p:cNvCxnSpPr/>
          <p:nvPr/>
        </p:nvCxnSpPr>
        <p:spPr>
          <a:xfrm flipH="1" flipV="1">
            <a:off x="1471613" y="2730500"/>
            <a:ext cx="144462" cy="144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Hộp_Văn_Bản 58"/>
          <p:cNvSpPr txBox="1">
            <a:spLocks noChangeArrowheads="1"/>
          </p:cNvSpPr>
          <p:nvPr/>
        </p:nvSpPr>
        <p:spPr bwMode="auto">
          <a:xfrm>
            <a:off x="34925" y="3500438"/>
            <a:ext cx="1404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* </a:t>
            </a:r>
            <a:r>
              <a:rPr lang="en-US" b="1">
                <a:solidFill>
                  <a:srgbClr val="0000FF"/>
                </a:solidFill>
              </a:rPr>
              <a:t>Định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lý:</a:t>
            </a:r>
          </a:p>
        </p:txBody>
      </p:sp>
      <p:sp>
        <p:nvSpPr>
          <p:cNvPr id="34" name="Hộp_Văn_Bản 33"/>
          <p:cNvSpPr txBox="1">
            <a:spLocks noChangeArrowheads="1"/>
          </p:cNvSpPr>
          <p:nvPr/>
        </p:nvSpPr>
        <p:spPr bwMode="auto">
          <a:xfrm>
            <a:off x="1763713" y="2565400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O</a:t>
            </a:r>
          </a:p>
        </p:txBody>
      </p:sp>
      <p:cxnSp>
        <p:nvCxnSpPr>
          <p:cNvPr id="42" name="Đường kết nối thẳng 41"/>
          <p:cNvCxnSpPr/>
          <p:nvPr/>
        </p:nvCxnSpPr>
        <p:spPr>
          <a:xfrm>
            <a:off x="1258888" y="2133600"/>
            <a:ext cx="649287" cy="50323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Đường kết nối thẳng 49"/>
          <p:cNvCxnSpPr/>
          <p:nvPr/>
        </p:nvCxnSpPr>
        <p:spPr>
          <a:xfrm flipV="1">
            <a:off x="755650" y="2636838"/>
            <a:ext cx="1223963" cy="5048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Hộp_Văn_Bản 50"/>
          <p:cNvSpPr txBox="1">
            <a:spLocks noChangeArrowheads="1"/>
          </p:cNvSpPr>
          <p:nvPr/>
        </p:nvSpPr>
        <p:spPr bwMode="auto">
          <a:xfrm>
            <a:off x="179388" y="3860800"/>
            <a:ext cx="3744912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Trong hình bình hành :</a:t>
            </a:r>
          </a:p>
          <a:p>
            <a:pPr>
              <a:buFontTx/>
              <a:buAutoNum type="alphaLcParenR"/>
            </a:pPr>
            <a:r>
              <a:rPr lang="en-US"/>
              <a:t>Các cạnh đối bằng nhau.</a:t>
            </a:r>
          </a:p>
          <a:p>
            <a:pPr>
              <a:buFontTx/>
              <a:buAutoNum type="alphaLcParenR"/>
            </a:pPr>
            <a:r>
              <a:rPr lang="en-US"/>
              <a:t>Các góc đối bằng nhau.</a:t>
            </a:r>
          </a:p>
          <a:p>
            <a:pPr>
              <a:buFontTx/>
              <a:buAutoNum type="alphaLcParenR"/>
            </a:pPr>
            <a:r>
              <a:rPr lang="en-US"/>
              <a:t>Hai đường chéo cắt nhau tại trung điểm mỗi đường.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325 L 0.07743 0.0754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1736 L 0.12865 -0.07199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8" grpId="0" animBg="1"/>
      <p:bldP spid="29" grpId="0" animBg="1"/>
      <p:bldP spid="29" grpId="1" animBg="1"/>
      <p:bldP spid="32" grpId="0" animBg="1"/>
      <p:bldP spid="32" grpId="1" animBg="1"/>
      <p:bldP spid="33" grpId="0"/>
      <p:bldP spid="59" grpId="0"/>
      <p:bldP spid="34" grpId="0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4859338" y="260350"/>
            <a:ext cx="3676650" cy="1714500"/>
          </a:xfrm>
        </p:spPr>
      </p:pic>
      <p:grpSp>
        <p:nvGrpSpPr>
          <p:cNvPr id="19471" name="Group 29"/>
          <p:cNvGrpSpPr>
            <a:grpSpLocks/>
          </p:cNvGrpSpPr>
          <p:nvPr/>
        </p:nvGrpSpPr>
        <p:grpSpPr bwMode="auto">
          <a:xfrm>
            <a:off x="0" y="260350"/>
            <a:ext cx="4633913" cy="1871663"/>
            <a:chOff x="2971" y="1933"/>
            <a:chExt cx="2919" cy="1179"/>
          </a:xfrm>
        </p:grpSpPr>
        <p:sp>
          <p:nvSpPr>
            <p:cNvPr id="19492" name="Line 12"/>
            <p:cNvSpPr>
              <a:spLocks noChangeShapeType="1"/>
            </p:cNvSpPr>
            <p:nvPr/>
          </p:nvSpPr>
          <p:spPr bwMode="auto">
            <a:xfrm flipH="1">
              <a:off x="3402" y="1933"/>
              <a:ext cx="1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Text Box 14"/>
            <p:cNvSpPr txBox="1">
              <a:spLocks noChangeArrowheads="1"/>
            </p:cNvSpPr>
            <p:nvPr/>
          </p:nvSpPr>
          <p:spPr bwMode="auto">
            <a:xfrm>
              <a:off x="2971" y="2125"/>
              <a:ext cx="3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GT</a:t>
              </a:r>
            </a:p>
          </p:txBody>
        </p:sp>
        <p:sp>
          <p:nvSpPr>
            <p:cNvPr id="19494" name="Text Box 15"/>
            <p:cNvSpPr txBox="1">
              <a:spLocks noChangeArrowheads="1"/>
            </p:cNvSpPr>
            <p:nvPr/>
          </p:nvSpPr>
          <p:spPr bwMode="auto">
            <a:xfrm>
              <a:off x="2971" y="2477"/>
              <a:ext cx="3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KL</a:t>
              </a:r>
            </a:p>
          </p:txBody>
        </p:sp>
        <p:sp>
          <p:nvSpPr>
            <p:cNvPr id="19495" name="Text Box 16"/>
            <p:cNvSpPr txBox="1">
              <a:spLocks noChangeArrowheads="1"/>
            </p:cNvSpPr>
            <p:nvPr/>
          </p:nvSpPr>
          <p:spPr bwMode="auto">
            <a:xfrm>
              <a:off x="3442" y="2114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AC cắt BD tại O</a:t>
              </a:r>
            </a:p>
          </p:txBody>
        </p:sp>
        <p:sp>
          <p:nvSpPr>
            <p:cNvPr id="19496" name="Text Box 17"/>
            <p:cNvSpPr txBox="1">
              <a:spLocks noChangeArrowheads="1"/>
            </p:cNvSpPr>
            <p:nvPr/>
          </p:nvSpPr>
          <p:spPr bwMode="auto">
            <a:xfrm>
              <a:off x="3442" y="1949"/>
              <a:ext cx="24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ABCD là hình bình hành</a:t>
              </a:r>
            </a:p>
          </p:txBody>
        </p:sp>
        <p:sp>
          <p:nvSpPr>
            <p:cNvPr id="19497" name="Text Box 18"/>
            <p:cNvSpPr txBox="1">
              <a:spLocks noChangeArrowheads="1"/>
            </p:cNvSpPr>
            <p:nvPr/>
          </p:nvSpPr>
          <p:spPr bwMode="auto">
            <a:xfrm>
              <a:off x="3442" y="2341"/>
              <a:ext cx="20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a) AB = CD, AD = BC</a:t>
              </a:r>
            </a:p>
          </p:txBody>
        </p:sp>
        <p:sp>
          <p:nvSpPr>
            <p:cNvPr id="19498" name="Text Box 20"/>
            <p:cNvSpPr txBox="1">
              <a:spLocks noChangeArrowheads="1"/>
            </p:cNvSpPr>
            <p:nvPr/>
          </p:nvSpPr>
          <p:spPr bwMode="auto">
            <a:xfrm>
              <a:off x="3447" y="2562"/>
              <a:ext cx="2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b) </a:t>
              </a:r>
            </a:p>
          </p:txBody>
        </p:sp>
        <p:sp>
          <p:nvSpPr>
            <p:cNvPr id="19499" name="Text Box 22"/>
            <p:cNvSpPr txBox="1">
              <a:spLocks noChangeArrowheads="1"/>
            </p:cNvSpPr>
            <p:nvPr/>
          </p:nvSpPr>
          <p:spPr bwMode="auto">
            <a:xfrm>
              <a:off x="3437" y="2774"/>
              <a:ext cx="20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c) OA = OC, OB = OD</a:t>
              </a:r>
            </a:p>
          </p:txBody>
        </p:sp>
      </p:grpSp>
      <p:cxnSp>
        <p:nvCxnSpPr>
          <p:cNvPr id="15" name="Đường kết nối thẳng 14"/>
          <p:cNvCxnSpPr/>
          <p:nvPr/>
        </p:nvCxnSpPr>
        <p:spPr>
          <a:xfrm>
            <a:off x="0" y="908050"/>
            <a:ext cx="3635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 flipV="1">
            <a:off x="5148263" y="469900"/>
            <a:ext cx="3168650" cy="1223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5784850" y="476250"/>
            <a:ext cx="1873250" cy="1223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042988" y="1239838"/>
          <a:ext cx="1368425" cy="374650"/>
        </p:xfrm>
        <a:graphic>
          <a:graphicData uri="http://schemas.openxmlformats.org/presentationml/2006/ole">
            <p:oleObj spid="_x0000_s19458" name="Equation" r:id="rId5" imgW="927000" imgH="253800" progId="Equation.DSMT4">
              <p:embed/>
            </p:oleObj>
          </a:graphicData>
        </a:graphic>
      </p:graphicFrame>
      <p:sp>
        <p:nvSpPr>
          <p:cNvPr id="19475" name="Hộp_Văn_Bản 21"/>
          <p:cNvSpPr txBox="1">
            <a:spLocks noChangeArrowheads="1"/>
          </p:cNvSpPr>
          <p:nvPr/>
        </p:nvSpPr>
        <p:spPr bwMode="auto">
          <a:xfrm>
            <a:off x="6548438" y="1046163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O</a:t>
            </a:r>
          </a:p>
        </p:txBody>
      </p:sp>
      <p:sp>
        <p:nvSpPr>
          <p:cNvPr id="23" name="Hộp_Văn_Bản 22"/>
          <p:cNvSpPr txBox="1">
            <a:spLocks noChangeArrowheads="1"/>
          </p:cNvSpPr>
          <p:nvPr/>
        </p:nvSpPr>
        <p:spPr bwMode="auto">
          <a:xfrm>
            <a:off x="2700338" y="2060575"/>
            <a:ext cx="1655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u="sng">
                <a:latin typeface="Calibri" pitchFamily="34" charset="0"/>
              </a:rPr>
              <a:t>Chứng minh</a:t>
            </a:r>
          </a:p>
        </p:txBody>
      </p:sp>
      <p:sp>
        <p:nvSpPr>
          <p:cNvPr id="26" name="Hộp_Văn_Bản 25"/>
          <p:cNvSpPr txBox="1">
            <a:spLocks noChangeArrowheads="1"/>
          </p:cNvSpPr>
          <p:nvPr/>
        </p:nvSpPr>
        <p:spPr bwMode="auto">
          <a:xfrm>
            <a:off x="250825" y="2708275"/>
            <a:ext cx="39608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lphaLcParenR"/>
            </a:pPr>
            <a:r>
              <a:rPr lang="en-US"/>
              <a:t>ABCD là hình bình hành</a:t>
            </a:r>
          </a:p>
          <a:p>
            <a:pPr marL="342900" indent="-342900"/>
            <a:r>
              <a:rPr lang="en-US">
                <a:sym typeface="Wingdings" pitchFamily="2" charset="2"/>
              </a:rPr>
              <a:t>  ABCD là hình thang (AB //DC)</a:t>
            </a:r>
          </a:p>
          <a:p>
            <a:pPr marL="342900" indent="-342900"/>
            <a:r>
              <a:rPr lang="en-US">
                <a:sym typeface="Wingdings" pitchFamily="2" charset="2"/>
              </a:rPr>
              <a:t>      mà : AD //BC</a:t>
            </a:r>
          </a:p>
          <a:p>
            <a:pPr marL="342900" indent="-342900"/>
            <a:r>
              <a:rPr lang="en-US">
                <a:sym typeface="Wingdings" pitchFamily="2" charset="2"/>
              </a:rPr>
              <a:t> AB = DC; AD = BC</a:t>
            </a:r>
            <a:endParaRPr lang="en-US"/>
          </a:p>
        </p:txBody>
      </p:sp>
      <p:sp>
        <p:nvSpPr>
          <p:cNvPr id="27" name="Hộp_Văn_Bản 26"/>
          <p:cNvSpPr txBox="1">
            <a:spLocks noChangeArrowheads="1"/>
          </p:cNvSpPr>
          <p:nvPr/>
        </p:nvSpPr>
        <p:spPr bwMode="auto">
          <a:xfrm>
            <a:off x="323850" y="4076700"/>
            <a:ext cx="34559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b)    ADB =     CBD (c.c.c )</a:t>
            </a:r>
          </a:p>
          <a:p>
            <a:r>
              <a:rPr lang="en-US">
                <a:sym typeface="Wingdings" pitchFamily="2" charset="2"/>
              </a:rPr>
              <a:t></a:t>
            </a:r>
          </a:p>
          <a:p>
            <a:r>
              <a:rPr lang="en-US">
                <a:sym typeface="Wingdings" pitchFamily="2" charset="2"/>
              </a:rPr>
              <a:t> Chứng minh tương tự: </a:t>
            </a:r>
            <a:endParaRPr lang="en-US"/>
          </a:p>
        </p:txBody>
      </p:sp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611188" y="4132263"/>
          <a:ext cx="215900" cy="254000"/>
        </p:xfrm>
        <a:graphic>
          <a:graphicData uri="http://schemas.openxmlformats.org/presentationml/2006/ole">
            <p:oleObj spid="_x0000_s1945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1447800" y="4127500"/>
          <a:ext cx="215900" cy="254000"/>
        </p:xfrm>
        <a:graphic>
          <a:graphicData uri="http://schemas.openxmlformats.org/presentationml/2006/ole">
            <p:oleObj spid="_x0000_s19460" name="Equation" r:id="rId7" imgW="139680" imgH="164880" progId="Equation.DSMT4">
              <p:embed/>
            </p:oleObj>
          </a:graphicData>
        </a:graphic>
      </p:graphicFrame>
      <p:graphicFrame>
        <p:nvGraphicFramePr>
          <p:cNvPr id="30" name="Object 5"/>
          <p:cNvGraphicFramePr>
            <a:graphicFrameLocks noChangeAspect="1"/>
          </p:cNvGraphicFramePr>
          <p:nvPr/>
        </p:nvGraphicFramePr>
        <p:xfrm>
          <a:off x="784225" y="4365625"/>
          <a:ext cx="503238" cy="304800"/>
        </p:xfrm>
        <a:graphic>
          <a:graphicData uri="http://schemas.openxmlformats.org/presentationml/2006/ole">
            <p:oleObj spid="_x0000_s19461" name="Equation" r:id="rId8" imgW="355320" imgH="215640" progId="Equation.DSMT4">
              <p:embed/>
            </p:oleObj>
          </a:graphicData>
        </a:graphic>
      </p:graphicFrame>
      <p:graphicFrame>
        <p:nvGraphicFramePr>
          <p:cNvPr id="31" name="Object 6"/>
          <p:cNvGraphicFramePr>
            <a:graphicFrameLocks noChangeAspect="1"/>
          </p:cNvGraphicFramePr>
          <p:nvPr/>
        </p:nvGraphicFramePr>
        <p:xfrm>
          <a:off x="1603375" y="4386263"/>
          <a:ext cx="447675" cy="288925"/>
        </p:xfrm>
        <a:graphic>
          <a:graphicData uri="http://schemas.openxmlformats.org/presentationml/2006/ole">
            <p:oleObj spid="_x0000_s19462" name="Equation" r:id="rId9" imgW="355320" imgH="228600" progId="Equation.DSMT4">
              <p:embed/>
            </p:oleObj>
          </a:graphicData>
        </a:graphic>
      </p:graphicFrame>
      <p:sp>
        <p:nvSpPr>
          <p:cNvPr id="32" name="Hộp_Văn_Bản 31"/>
          <p:cNvSpPr txBox="1">
            <a:spLocks noChangeArrowheads="1"/>
          </p:cNvSpPr>
          <p:nvPr/>
        </p:nvSpPr>
        <p:spPr bwMode="auto">
          <a:xfrm>
            <a:off x="1258888" y="4386263"/>
            <a:ext cx="288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=</a:t>
            </a:r>
          </a:p>
        </p:txBody>
      </p:sp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2627313" y="4652963"/>
          <a:ext cx="1008062" cy="274637"/>
        </p:xfrm>
        <a:graphic>
          <a:graphicData uri="http://schemas.openxmlformats.org/presentationml/2006/ole">
            <p:oleObj spid="_x0000_s19463" name="Equation" r:id="rId10" imgW="838080" imgH="228600" progId="Equation.DSMT4">
              <p:embed/>
            </p:oleObj>
          </a:graphicData>
        </a:graphic>
      </p:graphicFrame>
      <p:cxnSp>
        <p:nvCxnSpPr>
          <p:cNvPr id="36" name="Đường kết nối thẳng 35"/>
          <p:cNvCxnSpPr/>
          <p:nvPr/>
        </p:nvCxnSpPr>
        <p:spPr>
          <a:xfrm>
            <a:off x="4356100" y="2636838"/>
            <a:ext cx="71438" cy="410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Hộp_Văn_Bản 36"/>
          <p:cNvSpPr txBox="1">
            <a:spLocks noChangeArrowheads="1"/>
          </p:cNvSpPr>
          <p:nvPr/>
        </p:nvSpPr>
        <p:spPr bwMode="auto">
          <a:xfrm>
            <a:off x="5918200" y="3762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1</a:t>
            </a:r>
          </a:p>
        </p:txBody>
      </p:sp>
      <p:sp>
        <p:nvSpPr>
          <p:cNvPr id="38" name="Hộp_Văn_Bản 37"/>
          <p:cNvSpPr txBox="1">
            <a:spLocks noChangeArrowheads="1"/>
          </p:cNvSpPr>
          <p:nvPr/>
        </p:nvSpPr>
        <p:spPr bwMode="auto">
          <a:xfrm>
            <a:off x="5346700" y="1484313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1</a:t>
            </a:r>
          </a:p>
        </p:txBody>
      </p:sp>
      <p:sp>
        <p:nvSpPr>
          <p:cNvPr id="39" name="Hộp_Văn_Bản 38"/>
          <p:cNvSpPr txBox="1">
            <a:spLocks noChangeArrowheads="1"/>
          </p:cNvSpPr>
          <p:nvPr/>
        </p:nvSpPr>
        <p:spPr bwMode="auto">
          <a:xfrm>
            <a:off x="7200900" y="1460500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1</a:t>
            </a:r>
          </a:p>
        </p:txBody>
      </p:sp>
      <p:sp>
        <p:nvSpPr>
          <p:cNvPr id="40" name="Hộp_Văn_Bản 39"/>
          <p:cNvSpPr txBox="1">
            <a:spLocks noChangeArrowheads="1"/>
          </p:cNvSpPr>
          <p:nvPr/>
        </p:nvSpPr>
        <p:spPr bwMode="auto">
          <a:xfrm>
            <a:off x="7723188" y="393700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1</a:t>
            </a:r>
          </a:p>
        </p:txBody>
      </p:sp>
      <p:sp>
        <p:nvSpPr>
          <p:cNvPr id="42" name="Cung 41"/>
          <p:cNvSpPr/>
          <p:nvPr/>
        </p:nvSpPr>
        <p:spPr>
          <a:xfrm>
            <a:off x="5345113" y="1600200"/>
            <a:ext cx="46037" cy="2159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Hình tự do 44"/>
          <p:cNvSpPr/>
          <p:nvPr/>
        </p:nvSpPr>
        <p:spPr>
          <a:xfrm>
            <a:off x="8077200" y="434975"/>
            <a:ext cx="17463" cy="131763"/>
          </a:xfrm>
          <a:custGeom>
            <a:avLst/>
            <a:gdLst>
              <a:gd name="connsiteX0" fmla="*/ 0 w 17927"/>
              <a:gd name="connsiteY0" fmla="*/ 0 h 130628"/>
              <a:gd name="connsiteX1" fmla="*/ 10886 w 17927"/>
              <a:gd name="connsiteY1" fmla="*/ 130628 h 130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927" h="130628">
                <a:moveTo>
                  <a:pt x="0" y="0"/>
                </a:moveTo>
                <a:cubicBezTo>
                  <a:pt x="17927" y="71704"/>
                  <a:pt x="10886" y="28581"/>
                  <a:pt x="10886" y="13062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Cung 45"/>
          <p:cNvSpPr/>
          <p:nvPr/>
        </p:nvSpPr>
        <p:spPr>
          <a:xfrm>
            <a:off x="5940425" y="458788"/>
            <a:ext cx="46038" cy="28892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Cung 46"/>
          <p:cNvSpPr/>
          <p:nvPr/>
        </p:nvSpPr>
        <p:spPr>
          <a:xfrm>
            <a:off x="5894388" y="444500"/>
            <a:ext cx="46037" cy="28733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Hình tự do 47"/>
          <p:cNvSpPr/>
          <p:nvPr/>
        </p:nvSpPr>
        <p:spPr>
          <a:xfrm>
            <a:off x="7459663" y="1622425"/>
            <a:ext cx="50800" cy="87313"/>
          </a:xfrm>
          <a:custGeom>
            <a:avLst/>
            <a:gdLst>
              <a:gd name="connsiteX0" fmla="*/ 50772 w 50772"/>
              <a:gd name="connsiteY0" fmla="*/ 0 h 87086"/>
              <a:gd name="connsiteX1" fmla="*/ 18115 w 50772"/>
              <a:gd name="connsiteY1" fmla="*/ 87086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772" h="87086">
                <a:moveTo>
                  <a:pt x="50772" y="0"/>
                </a:moveTo>
                <a:cubicBezTo>
                  <a:pt x="0" y="33849"/>
                  <a:pt x="18115" y="8689"/>
                  <a:pt x="18115" y="8708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Hình tự do 49"/>
          <p:cNvSpPr/>
          <p:nvPr/>
        </p:nvSpPr>
        <p:spPr>
          <a:xfrm>
            <a:off x="7423150" y="1566863"/>
            <a:ext cx="22225" cy="152400"/>
          </a:xfrm>
          <a:custGeom>
            <a:avLst/>
            <a:gdLst>
              <a:gd name="connsiteX0" fmla="*/ 23415 w 23415"/>
              <a:gd name="connsiteY0" fmla="*/ 0 h 152400"/>
              <a:gd name="connsiteX1" fmla="*/ 1643 w 23415"/>
              <a:gd name="connsiteY1" fmla="*/ 97971 h 152400"/>
              <a:gd name="connsiteX2" fmla="*/ 1643 w 23415"/>
              <a:gd name="connsiteY2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15" h="152400">
                <a:moveTo>
                  <a:pt x="23415" y="0"/>
                </a:moveTo>
                <a:cubicBezTo>
                  <a:pt x="9699" y="41146"/>
                  <a:pt x="6433" y="45286"/>
                  <a:pt x="1643" y="97971"/>
                </a:cubicBezTo>
                <a:cubicBezTo>
                  <a:pt x="0" y="116039"/>
                  <a:pt x="1643" y="134257"/>
                  <a:pt x="1643" y="1524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Hộp_Văn_Bản 50"/>
          <p:cNvSpPr txBox="1">
            <a:spLocks noChangeArrowheads="1"/>
          </p:cNvSpPr>
          <p:nvPr/>
        </p:nvSpPr>
        <p:spPr bwMode="auto">
          <a:xfrm>
            <a:off x="4572000" y="2852738"/>
            <a:ext cx="4103688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c) Xét     AOB và     COD  có:</a:t>
            </a:r>
          </a:p>
          <a:p>
            <a:r>
              <a:rPr lang="en-US"/>
              <a:t>  AB = CD ( 2 cạnh đối của hình bình hành)</a:t>
            </a:r>
          </a:p>
          <a:p>
            <a:r>
              <a:rPr lang="en-US"/>
              <a:t>                  ( 2góc so le trong của AB//CD)</a:t>
            </a:r>
          </a:p>
          <a:p>
            <a:r>
              <a:rPr lang="en-US"/>
              <a:t>                  ( 2 góc so le trong của AB//CD)</a:t>
            </a:r>
          </a:p>
          <a:p>
            <a:r>
              <a:rPr lang="en-US"/>
              <a:t>Do đó :       AOB =     COD ( g.c.g) </a:t>
            </a:r>
          </a:p>
          <a:p>
            <a:r>
              <a:rPr lang="en-US">
                <a:sym typeface="Wingdings" pitchFamily="2" charset="2"/>
              </a:rPr>
              <a:t> OA = OC : OB = OD</a:t>
            </a:r>
            <a:endParaRPr lang="en-US"/>
          </a:p>
          <a:p>
            <a:endParaRPr lang="en-US"/>
          </a:p>
          <a:p>
            <a:r>
              <a:rPr lang="en-US"/>
              <a:t>  </a:t>
            </a:r>
          </a:p>
          <a:p>
            <a:endParaRPr lang="en-US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5219700" y="2903538"/>
          <a:ext cx="215900" cy="254000"/>
        </p:xfrm>
        <a:graphic>
          <a:graphicData uri="http://schemas.openxmlformats.org/presentationml/2006/ole">
            <p:oleObj spid="_x0000_s19464" name="Equation" r:id="rId11" imgW="139680" imgH="164880" progId="Equation.DSMT4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6156325" y="2903538"/>
          <a:ext cx="215900" cy="254000"/>
        </p:xfrm>
        <a:graphic>
          <a:graphicData uri="http://schemas.openxmlformats.org/presentationml/2006/ole">
            <p:oleObj spid="_x0000_s19465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54" name="Object 10"/>
          <p:cNvGraphicFramePr>
            <a:graphicFrameLocks noChangeAspect="1"/>
          </p:cNvGraphicFramePr>
          <p:nvPr/>
        </p:nvGraphicFramePr>
        <p:xfrm>
          <a:off x="4765675" y="3417888"/>
          <a:ext cx="666750" cy="360362"/>
        </p:xfrm>
        <a:graphic>
          <a:graphicData uri="http://schemas.openxmlformats.org/presentationml/2006/ole">
            <p:oleObj spid="_x0000_s19466" name="Equation" r:id="rId13" imgW="469800" imgH="253800" progId="Equation.DSMT4">
              <p:embed/>
            </p:oleObj>
          </a:graphicData>
        </a:graphic>
      </p:graphicFrame>
      <p:graphicFrame>
        <p:nvGraphicFramePr>
          <p:cNvPr id="55" name="Object 11"/>
          <p:cNvGraphicFramePr>
            <a:graphicFrameLocks noChangeAspect="1"/>
          </p:cNvGraphicFramePr>
          <p:nvPr/>
        </p:nvGraphicFramePr>
        <p:xfrm>
          <a:off x="4787900" y="3735388"/>
          <a:ext cx="606425" cy="352425"/>
        </p:xfrm>
        <a:graphic>
          <a:graphicData uri="http://schemas.openxmlformats.org/presentationml/2006/ole">
            <p:oleObj spid="_x0000_s19467" name="Equation" r:id="rId14" imgW="482400" imgH="253800" progId="Equation.DSMT4">
              <p:embed/>
            </p:oleObj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6300788" y="3994150"/>
          <a:ext cx="215900" cy="254000"/>
        </p:xfrm>
        <a:graphic>
          <a:graphicData uri="http://schemas.openxmlformats.org/presentationml/2006/ole">
            <p:oleObj spid="_x0000_s19468" name="Equation" r:id="rId15" imgW="139680" imgH="164880" progId="Equation.DSMT4">
              <p:embed/>
            </p:oleObj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5435600" y="3983038"/>
          <a:ext cx="215900" cy="254000"/>
        </p:xfrm>
        <a:graphic>
          <a:graphicData uri="http://schemas.openxmlformats.org/presentationml/2006/ole">
            <p:oleObj spid="_x0000_s19469" name="Equation" r:id="rId16" imgW="139680" imgH="164880" progId="Equation.DSMT4">
              <p:embed/>
            </p:oleObj>
          </a:graphicData>
        </a:graphic>
      </p:graphicFrame>
    </p:spTree>
  </p:cSld>
  <p:clrMapOvr>
    <a:masterClrMapping/>
  </p:clrMapOvr>
  <p:transition spd="med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32" grpId="0"/>
      <p:bldP spid="37" grpId="0"/>
      <p:bldP spid="38" grpId="0"/>
      <p:bldP spid="39" grpId="0"/>
      <p:bldP spid="4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u="sng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Tiết 11</a:t>
            </a:r>
            <a:r>
              <a:rPr lang="en-US" sz="3200" b="1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HÌNH BÌNH HÀNH</a:t>
            </a:r>
          </a:p>
        </p:txBody>
      </p:sp>
      <p:sp>
        <p:nvSpPr>
          <p:cNvPr id="20482" name="Text Box 12"/>
          <p:cNvSpPr txBox="1">
            <a:spLocks noChangeArrowheads="1"/>
          </p:cNvSpPr>
          <p:nvPr/>
        </p:nvSpPr>
        <p:spPr bwMode="auto">
          <a:xfrm>
            <a:off x="7451725" y="1052513"/>
            <a:ext cx="5762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0483" name="Text Box 13"/>
          <p:cNvSpPr txBox="1">
            <a:spLocks noChangeArrowheads="1"/>
          </p:cNvSpPr>
          <p:nvPr/>
        </p:nvSpPr>
        <p:spPr bwMode="auto">
          <a:xfrm>
            <a:off x="3482975" y="198755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>
            <a:off x="3708400" y="692150"/>
            <a:ext cx="71438" cy="616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476250"/>
            <a:ext cx="2484438" cy="720725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I. ĐÞnh nghÜa:</a:t>
            </a:r>
          </a:p>
        </p:txBody>
      </p:sp>
      <p:sp>
        <p:nvSpPr>
          <p:cNvPr id="18" name="Hình Bình Hành 17"/>
          <p:cNvSpPr/>
          <p:nvPr/>
        </p:nvSpPr>
        <p:spPr>
          <a:xfrm>
            <a:off x="3851275" y="1628775"/>
            <a:ext cx="1081088" cy="6477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hhhhinhh</a:t>
            </a:r>
            <a:endParaRPr lang="en-US" dirty="0"/>
          </a:p>
        </p:txBody>
      </p:sp>
      <p:sp>
        <p:nvSpPr>
          <p:cNvPr id="20487" name="Hộp_Văn_Bản 18"/>
          <p:cNvSpPr txBox="1">
            <a:spLocks noChangeArrowheads="1"/>
          </p:cNvSpPr>
          <p:nvPr/>
        </p:nvSpPr>
        <p:spPr bwMode="auto">
          <a:xfrm>
            <a:off x="3779838" y="1700213"/>
            <a:ext cx="10080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/>
              <a:t>  Hình bình</a:t>
            </a:r>
          </a:p>
          <a:p>
            <a:pPr algn="ctr"/>
            <a:r>
              <a:rPr lang="en-US" sz="1300" b="1"/>
              <a:t> hành</a:t>
            </a:r>
          </a:p>
        </p:txBody>
      </p:sp>
      <p:cxnSp>
        <p:nvCxnSpPr>
          <p:cNvPr id="21" name="Đường kết nối Mũi tên Thẳng 20"/>
          <p:cNvCxnSpPr>
            <a:stCxn id="18" idx="0"/>
          </p:cNvCxnSpPr>
          <p:nvPr/>
        </p:nvCxnSpPr>
        <p:spPr>
          <a:xfrm flipV="1">
            <a:off x="4392613" y="1196975"/>
            <a:ext cx="611187" cy="431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Hộp_Văn_Bản 23"/>
          <p:cNvSpPr txBox="1">
            <a:spLocks noChangeArrowheads="1"/>
          </p:cNvSpPr>
          <p:nvPr/>
        </p:nvSpPr>
        <p:spPr bwMode="auto">
          <a:xfrm>
            <a:off x="5003800" y="981075"/>
            <a:ext cx="1081088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Định nghĩa</a:t>
            </a:r>
          </a:p>
        </p:txBody>
      </p:sp>
      <p:sp>
        <p:nvSpPr>
          <p:cNvPr id="20490" name="Hộp_Văn_Bản 44"/>
          <p:cNvSpPr txBox="1">
            <a:spLocks noChangeArrowheads="1"/>
          </p:cNvSpPr>
          <p:nvPr/>
        </p:nvSpPr>
        <p:spPr bwMode="auto">
          <a:xfrm>
            <a:off x="0" y="90805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a. Định nghĩa :</a:t>
            </a:r>
          </a:p>
        </p:txBody>
      </p:sp>
      <p:sp>
        <p:nvSpPr>
          <p:cNvPr id="20491" name="Hộp_Văn_Bản 48"/>
          <p:cNvSpPr txBox="1">
            <a:spLocks noChangeArrowheads="1"/>
          </p:cNvSpPr>
          <p:nvPr/>
        </p:nvSpPr>
        <p:spPr bwMode="auto">
          <a:xfrm>
            <a:off x="0" y="1196975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b. Nhận xét:</a:t>
            </a:r>
          </a:p>
        </p:txBody>
      </p:sp>
      <p:sp>
        <p:nvSpPr>
          <p:cNvPr id="20492" name="Hộp_Văn_Bản 21"/>
          <p:cNvSpPr txBox="1">
            <a:spLocks noChangeArrowheads="1"/>
          </p:cNvSpPr>
          <p:nvPr/>
        </p:nvSpPr>
        <p:spPr bwMode="auto">
          <a:xfrm>
            <a:off x="6443663" y="692150"/>
            <a:ext cx="2305050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Hình bình hành là tứ giác có các cạnh đối song song </a:t>
            </a:r>
          </a:p>
        </p:txBody>
      </p:sp>
      <p:cxnSp>
        <p:nvCxnSpPr>
          <p:cNvPr id="23" name="Đường kết nối Mũi tên Thẳng 22"/>
          <p:cNvCxnSpPr/>
          <p:nvPr/>
        </p:nvCxnSpPr>
        <p:spPr>
          <a:xfrm>
            <a:off x="6084888" y="1125538"/>
            <a:ext cx="35877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-36513" y="1341438"/>
            <a:ext cx="2484438" cy="7191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II.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Tính</a:t>
            </a:r>
            <a:r>
              <a:rPr lang="en-US" sz="2400" b="1" dirty="0">
                <a:solidFill>
                  <a:srgbClr val="0000FF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20495" name="Hộp_Văn_Bản 25"/>
          <p:cNvSpPr txBox="1">
            <a:spLocks noChangeArrowheads="1"/>
          </p:cNvSpPr>
          <p:nvPr/>
        </p:nvSpPr>
        <p:spPr bwMode="auto">
          <a:xfrm>
            <a:off x="5148263" y="1773238"/>
            <a:ext cx="1008062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Tính chất</a:t>
            </a:r>
          </a:p>
        </p:txBody>
      </p:sp>
      <p:cxnSp>
        <p:nvCxnSpPr>
          <p:cNvPr id="27" name="Đường kết nối Mũi tên Thẳng 26"/>
          <p:cNvCxnSpPr/>
          <p:nvPr/>
        </p:nvCxnSpPr>
        <p:spPr>
          <a:xfrm flipV="1">
            <a:off x="4859338" y="1916113"/>
            <a:ext cx="288925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7" name="Hộp_Văn_Bản 27"/>
          <p:cNvSpPr txBox="1">
            <a:spLocks noChangeArrowheads="1"/>
          </p:cNvSpPr>
          <p:nvPr/>
        </p:nvSpPr>
        <p:spPr bwMode="auto">
          <a:xfrm>
            <a:off x="215900" y="1958975"/>
            <a:ext cx="539750" cy="4619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?2</a:t>
            </a:r>
          </a:p>
        </p:txBody>
      </p:sp>
      <p:sp>
        <p:nvSpPr>
          <p:cNvPr id="37" name="Hộp_Văn_Bản 36"/>
          <p:cNvSpPr txBox="1">
            <a:spLocks noChangeArrowheads="1"/>
          </p:cNvSpPr>
          <p:nvPr/>
        </p:nvSpPr>
        <p:spPr bwMode="auto">
          <a:xfrm>
            <a:off x="6443663" y="1341438"/>
            <a:ext cx="230505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1)Các cạnh đối bằng nhau.</a:t>
            </a:r>
          </a:p>
        </p:txBody>
      </p:sp>
      <p:sp>
        <p:nvSpPr>
          <p:cNvPr id="38" name="Hộp_Văn_Bản 37"/>
          <p:cNvSpPr txBox="1">
            <a:spLocks noChangeArrowheads="1"/>
          </p:cNvSpPr>
          <p:nvPr/>
        </p:nvSpPr>
        <p:spPr bwMode="auto">
          <a:xfrm>
            <a:off x="6443663" y="2060575"/>
            <a:ext cx="2305050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3)Hai đường chéo cắt nhau tại trung điểm mỗi đường.</a:t>
            </a:r>
          </a:p>
        </p:txBody>
      </p:sp>
      <p:sp>
        <p:nvSpPr>
          <p:cNvPr id="40" name="Hộp_Văn_Bản 39"/>
          <p:cNvSpPr txBox="1">
            <a:spLocks noChangeArrowheads="1"/>
          </p:cNvSpPr>
          <p:nvPr/>
        </p:nvSpPr>
        <p:spPr bwMode="auto">
          <a:xfrm>
            <a:off x="6443663" y="1700213"/>
            <a:ext cx="230505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2)Các góc đối bằng nhau.</a:t>
            </a:r>
          </a:p>
        </p:txBody>
      </p:sp>
      <p:cxnSp>
        <p:nvCxnSpPr>
          <p:cNvPr id="41" name="Đường kết nối Mũi tên Thẳng 40"/>
          <p:cNvCxnSpPr/>
          <p:nvPr/>
        </p:nvCxnSpPr>
        <p:spPr>
          <a:xfrm flipV="1">
            <a:off x="6156325" y="1516063"/>
            <a:ext cx="215900" cy="2143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Đường kết nối Mũi tên Thẳng 42"/>
          <p:cNvCxnSpPr/>
          <p:nvPr/>
        </p:nvCxnSpPr>
        <p:spPr>
          <a:xfrm flipV="1">
            <a:off x="6156325" y="1898650"/>
            <a:ext cx="287338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kết nối Mũi tên Thẳng 45"/>
          <p:cNvCxnSpPr/>
          <p:nvPr/>
        </p:nvCxnSpPr>
        <p:spPr>
          <a:xfrm>
            <a:off x="6156325" y="2060575"/>
            <a:ext cx="215900" cy="279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Hộp_Văn_Bản 47"/>
          <p:cNvSpPr txBox="1">
            <a:spLocks noChangeArrowheads="1"/>
          </p:cNvSpPr>
          <p:nvPr/>
        </p:nvSpPr>
        <p:spPr bwMode="auto">
          <a:xfrm>
            <a:off x="-36513" y="2492375"/>
            <a:ext cx="14033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* Định lý:</a:t>
            </a:r>
          </a:p>
        </p:txBody>
      </p:sp>
      <p:sp>
        <p:nvSpPr>
          <p:cNvPr id="63" name="Cuộn Ngang 62"/>
          <p:cNvSpPr/>
          <p:nvPr/>
        </p:nvSpPr>
        <p:spPr>
          <a:xfrm>
            <a:off x="4356100" y="2997200"/>
            <a:ext cx="3600450" cy="2879725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Một tứ giác muốn trở thành hình bình hành thì cần có thêm điều kiện gì?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 animBg="1"/>
      <p:bldP spid="48" grpId="0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3" name="AutoShape 3"/>
          <p:cNvSpPr>
            <a:spLocks noChangeArrowheads="1"/>
          </p:cNvSpPr>
          <p:nvPr/>
        </p:nvSpPr>
        <p:spPr bwMode="auto">
          <a:xfrm>
            <a:off x="5969000" y="3162300"/>
            <a:ext cx="2641600" cy="1295400"/>
          </a:xfrm>
          <a:prstGeom prst="parallelogram">
            <a:avLst>
              <a:gd name="adj" fmla="val 509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.VnTimeH" pitchFamily="34" charset="0"/>
              </a:rPr>
              <a:t>H×nh </a:t>
            </a:r>
          </a:p>
          <a:p>
            <a:pPr algn="ctr"/>
            <a:r>
              <a:rPr lang="en-US" sz="2000" b="1">
                <a:latin typeface=".VnTimeH" pitchFamily="34" charset="0"/>
              </a:rPr>
              <a:t>b×nh hµnh</a:t>
            </a:r>
          </a:p>
        </p:txBody>
      </p:sp>
      <p:sp>
        <p:nvSpPr>
          <p:cNvPr id="368644" name="Line 4"/>
          <p:cNvSpPr>
            <a:spLocks noChangeShapeType="1"/>
          </p:cNvSpPr>
          <p:nvPr/>
        </p:nvSpPr>
        <p:spPr bwMode="auto">
          <a:xfrm flipH="1">
            <a:off x="144463" y="3011488"/>
            <a:ext cx="723900" cy="876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45" name="Line 5"/>
          <p:cNvSpPr>
            <a:spLocks noChangeShapeType="1"/>
          </p:cNvSpPr>
          <p:nvPr/>
        </p:nvSpPr>
        <p:spPr bwMode="auto">
          <a:xfrm>
            <a:off x="139700" y="3873500"/>
            <a:ext cx="1003300" cy="1168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46" name="Line 6"/>
          <p:cNvSpPr>
            <a:spLocks noChangeShapeType="1"/>
          </p:cNvSpPr>
          <p:nvPr/>
        </p:nvSpPr>
        <p:spPr bwMode="auto">
          <a:xfrm flipV="1">
            <a:off x="1143000" y="3822700"/>
            <a:ext cx="774700" cy="1219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47" name="Line 7"/>
          <p:cNvSpPr>
            <a:spLocks noChangeShapeType="1"/>
          </p:cNvSpPr>
          <p:nvPr/>
        </p:nvSpPr>
        <p:spPr bwMode="auto">
          <a:xfrm flipH="1" flipV="1">
            <a:off x="850900" y="2997200"/>
            <a:ext cx="1066800" cy="8255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68648" name="AutoShape 8"/>
          <p:cNvCxnSpPr>
            <a:cxnSpLocks noChangeShapeType="1"/>
          </p:cNvCxnSpPr>
          <p:nvPr/>
        </p:nvCxnSpPr>
        <p:spPr bwMode="auto">
          <a:xfrm>
            <a:off x="1917700" y="3795713"/>
            <a:ext cx="438150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68649" name="AutoShape 9"/>
          <p:cNvCxnSpPr>
            <a:cxnSpLocks noChangeShapeType="1"/>
            <a:stCxn id="368647" idx="1"/>
            <a:endCxn id="368643" idx="2"/>
          </p:cNvCxnSpPr>
          <p:nvPr/>
        </p:nvCxnSpPr>
        <p:spPr bwMode="auto">
          <a:xfrm rot="5400000" flipV="1">
            <a:off x="4152106" y="-318293"/>
            <a:ext cx="827087" cy="7429500"/>
          </a:xfrm>
          <a:prstGeom prst="bentConnector4">
            <a:avLst>
              <a:gd name="adj1" fmla="val -102880"/>
              <a:gd name="adj2" fmla="val 10752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68650" name="AutoShape 10"/>
          <p:cNvCxnSpPr>
            <a:cxnSpLocks noChangeShapeType="1"/>
          </p:cNvCxnSpPr>
          <p:nvPr/>
        </p:nvCxnSpPr>
        <p:spPr bwMode="auto">
          <a:xfrm rot="5400000" flipV="1">
            <a:off x="4266406" y="-226218"/>
            <a:ext cx="179387" cy="6769100"/>
          </a:xfrm>
          <a:prstGeom prst="bentConnector3">
            <a:avLst>
              <a:gd name="adj1" fmla="val 707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68651" name="AutoShape 11"/>
          <p:cNvCxnSpPr>
            <a:cxnSpLocks noChangeShapeType="1"/>
            <a:stCxn id="368646" idx="0"/>
            <a:endCxn id="368643" idx="2"/>
          </p:cNvCxnSpPr>
          <p:nvPr/>
        </p:nvCxnSpPr>
        <p:spPr bwMode="auto">
          <a:xfrm rot="5400000" flipH="1" flipV="1">
            <a:off x="4088606" y="864394"/>
            <a:ext cx="1246188" cy="7137400"/>
          </a:xfrm>
          <a:prstGeom prst="bentConnector4">
            <a:avLst>
              <a:gd name="adj1" fmla="val -66245"/>
              <a:gd name="adj2" fmla="val 9999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68652" name="AutoShape 12"/>
          <p:cNvCxnSpPr>
            <a:cxnSpLocks noChangeShapeType="1"/>
            <a:endCxn id="368643" idx="4"/>
          </p:cNvCxnSpPr>
          <p:nvPr/>
        </p:nvCxnSpPr>
        <p:spPr bwMode="auto">
          <a:xfrm flipV="1">
            <a:off x="1187450" y="4457700"/>
            <a:ext cx="6102350" cy="4333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431800" y="3721100"/>
            <a:ext cx="1066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.VnTimeH" pitchFamily="34" charset="0"/>
              </a:rPr>
              <a:t>tø gi¸c</a:t>
            </a: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2705100" y="1736725"/>
            <a:ext cx="418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.VnTime" pitchFamily="34" charset="0"/>
              </a:rPr>
              <a:t>C¸c c¹nh ®èi song song</a:t>
            </a: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2641600" y="2536825"/>
            <a:ext cx="418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.VnTime" pitchFamily="34" charset="0"/>
              </a:rPr>
              <a:t>C¸c c¹nh ®èi b»ng nhau</a:t>
            </a:r>
          </a:p>
        </p:txBody>
      </p:sp>
      <p:sp>
        <p:nvSpPr>
          <p:cNvPr id="368656" name="Text Box 16"/>
          <p:cNvSpPr txBox="1">
            <a:spLocks noChangeArrowheads="1"/>
          </p:cNvSpPr>
          <p:nvPr/>
        </p:nvSpPr>
        <p:spPr bwMode="auto">
          <a:xfrm>
            <a:off x="2400300" y="3298825"/>
            <a:ext cx="418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.VnTime" pitchFamily="34" charset="0"/>
              </a:rPr>
              <a:t>C¸c gãc ®èi b»ng nhau</a:t>
            </a: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2209800" y="4365625"/>
            <a:ext cx="519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.VnTime" pitchFamily="34" charset="0"/>
              </a:rPr>
              <a:t>Hai c¹nh ®èi song song vµ b»ng nhau</a:t>
            </a:r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1206500" y="5419725"/>
            <a:ext cx="714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.VnTime" pitchFamily="34" charset="0"/>
              </a:rPr>
              <a:t>2 ®­êng chÐo c¾t nhau t¹i trung ®iÓm cña mçi ®­êng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3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68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animBg="1"/>
      <p:bldP spid="368644" grpId="0" animBg="1"/>
      <p:bldP spid="368645" grpId="0" animBg="1"/>
      <p:bldP spid="368646" grpId="0" animBg="1"/>
      <p:bldP spid="368647" grpId="0" animBg="1"/>
      <p:bldP spid="368653" grpId="0"/>
      <p:bldP spid="368654" grpId="0"/>
      <p:bldP spid="368655" grpId="0"/>
      <p:bldP spid="368656" grpId="0"/>
      <p:bldP spid="368657" grpId="0"/>
      <p:bldP spid="3686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46" name="Rectangle 10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u="sng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Tiết 11</a:t>
            </a:r>
            <a:r>
              <a:rPr lang="en-US" sz="3200" b="1">
                <a:solidFill>
                  <a:srgbClr val="FF505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  HÌNH BÌNH HÀNH</a:t>
            </a:r>
          </a:p>
        </p:txBody>
      </p:sp>
      <p:sp>
        <p:nvSpPr>
          <p:cNvPr id="22530" name="Text Box 12"/>
          <p:cNvSpPr txBox="1">
            <a:spLocks noChangeArrowheads="1"/>
          </p:cNvSpPr>
          <p:nvPr/>
        </p:nvSpPr>
        <p:spPr bwMode="auto">
          <a:xfrm>
            <a:off x="7451725" y="1052513"/>
            <a:ext cx="57626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2531" name="Text Box 13"/>
          <p:cNvSpPr txBox="1">
            <a:spLocks noChangeArrowheads="1"/>
          </p:cNvSpPr>
          <p:nvPr/>
        </p:nvSpPr>
        <p:spPr bwMode="auto">
          <a:xfrm>
            <a:off x="3482975" y="1987550"/>
            <a:ext cx="792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cxnSp>
        <p:nvCxnSpPr>
          <p:cNvPr id="16" name="Đường kết nối thẳng 15"/>
          <p:cNvCxnSpPr/>
          <p:nvPr/>
        </p:nvCxnSpPr>
        <p:spPr>
          <a:xfrm>
            <a:off x="4005263" y="692150"/>
            <a:ext cx="71437" cy="6165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476250"/>
            <a:ext cx="2484438" cy="720725"/>
          </a:xfrm>
        </p:spPr>
        <p:txBody>
          <a:bodyPr/>
          <a:lstStyle/>
          <a:p>
            <a:pPr algn="l" eaLnBrk="1" hangingPunct="1"/>
            <a:r>
              <a:rPr lang="en-US" sz="2000" b="1" smtClean="0">
                <a:solidFill>
                  <a:srgbClr val="0000FF"/>
                </a:solidFill>
                <a:latin typeface=".VnTimeH" pitchFamily="34" charset="0"/>
              </a:rPr>
              <a:t>I. ĐÞnh nghÜa:</a:t>
            </a:r>
          </a:p>
        </p:txBody>
      </p:sp>
      <p:sp>
        <p:nvSpPr>
          <p:cNvPr id="18" name="Hình Bình Hành 17"/>
          <p:cNvSpPr/>
          <p:nvPr/>
        </p:nvSpPr>
        <p:spPr>
          <a:xfrm>
            <a:off x="4067175" y="1628775"/>
            <a:ext cx="1081088" cy="6477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hhhhinhh</a:t>
            </a:r>
            <a:endParaRPr lang="en-US" dirty="0"/>
          </a:p>
        </p:txBody>
      </p:sp>
      <p:sp>
        <p:nvSpPr>
          <p:cNvPr id="22535" name="Hộp_Văn_Bản 18"/>
          <p:cNvSpPr txBox="1">
            <a:spLocks noChangeArrowheads="1"/>
          </p:cNvSpPr>
          <p:nvPr/>
        </p:nvSpPr>
        <p:spPr bwMode="auto">
          <a:xfrm>
            <a:off x="4140200" y="1700213"/>
            <a:ext cx="86360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/>
              <a:t>Hình bình</a:t>
            </a:r>
          </a:p>
          <a:p>
            <a:pPr algn="ctr"/>
            <a:r>
              <a:rPr lang="en-US" sz="1300" b="1"/>
              <a:t> hành</a:t>
            </a:r>
          </a:p>
        </p:txBody>
      </p:sp>
      <p:cxnSp>
        <p:nvCxnSpPr>
          <p:cNvPr id="21" name="Đường kết nối Mũi tên Thẳng 20"/>
          <p:cNvCxnSpPr/>
          <p:nvPr/>
        </p:nvCxnSpPr>
        <p:spPr>
          <a:xfrm flipV="1">
            <a:off x="4608513" y="1196975"/>
            <a:ext cx="611187" cy="431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7" name="Hộp_Văn_Bản 23"/>
          <p:cNvSpPr txBox="1">
            <a:spLocks noChangeArrowheads="1"/>
          </p:cNvSpPr>
          <p:nvPr/>
        </p:nvSpPr>
        <p:spPr bwMode="auto">
          <a:xfrm>
            <a:off x="5219700" y="981075"/>
            <a:ext cx="1081088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Định nghĩa</a:t>
            </a:r>
          </a:p>
        </p:txBody>
      </p:sp>
      <p:sp>
        <p:nvSpPr>
          <p:cNvPr id="22538" name="Hộp_Văn_Bản 44"/>
          <p:cNvSpPr txBox="1">
            <a:spLocks noChangeArrowheads="1"/>
          </p:cNvSpPr>
          <p:nvPr/>
        </p:nvSpPr>
        <p:spPr bwMode="auto">
          <a:xfrm>
            <a:off x="0" y="90805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a. Định nghĩa :</a:t>
            </a:r>
          </a:p>
        </p:txBody>
      </p:sp>
      <p:sp>
        <p:nvSpPr>
          <p:cNvPr id="22539" name="Hộp_Văn_Bản 48"/>
          <p:cNvSpPr txBox="1">
            <a:spLocks noChangeArrowheads="1"/>
          </p:cNvSpPr>
          <p:nvPr/>
        </p:nvSpPr>
        <p:spPr bwMode="auto">
          <a:xfrm>
            <a:off x="0" y="1196975"/>
            <a:ext cx="140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b. Nhận xét:</a:t>
            </a:r>
          </a:p>
        </p:txBody>
      </p:sp>
      <p:sp>
        <p:nvSpPr>
          <p:cNvPr id="22540" name="Hộp_Văn_Bản 21"/>
          <p:cNvSpPr txBox="1">
            <a:spLocks noChangeArrowheads="1"/>
          </p:cNvSpPr>
          <p:nvPr/>
        </p:nvSpPr>
        <p:spPr bwMode="auto">
          <a:xfrm>
            <a:off x="6659563" y="692150"/>
            <a:ext cx="2305050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Hình bình hành là tứ giác có các cạnh đối song song </a:t>
            </a:r>
          </a:p>
        </p:txBody>
      </p:sp>
      <p:cxnSp>
        <p:nvCxnSpPr>
          <p:cNvPr id="23" name="Đường kết nối Mũi tên Thẳng 22"/>
          <p:cNvCxnSpPr/>
          <p:nvPr/>
        </p:nvCxnSpPr>
        <p:spPr>
          <a:xfrm>
            <a:off x="6300788" y="1125538"/>
            <a:ext cx="358775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-36513" y="1341438"/>
            <a:ext cx="2484438" cy="71913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II.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Tính</a:t>
            </a:r>
            <a:r>
              <a:rPr lang="en-US" sz="2400" b="1" dirty="0">
                <a:solidFill>
                  <a:srgbClr val="0000FF"/>
                </a:solidFill>
                <a:ea typeface="+mj-ea"/>
                <a:cs typeface="+mj-cs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ea typeface="+mj-ea"/>
                <a:cs typeface="+mj-cs"/>
              </a:rPr>
              <a:t>chất</a:t>
            </a:r>
            <a:r>
              <a:rPr lang="en-US" sz="2400" b="1" dirty="0">
                <a:solidFill>
                  <a:srgbClr val="0000FF"/>
                </a:solidFill>
                <a:latin typeface=".VnTimeH" pitchFamily="34" charset="0"/>
                <a:ea typeface="+mj-ea"/>
                <a:cs typeface="+mj-cs"/>
              </a:rPr>
              <a:t>:</a:t>
            </a:r>
          </a:p>
        </p:txBody>
      </p:sp>
      <p:sp>
        <p:nvSpPr>
          <p:cNvPr id="22543" name="Hộp_Văn_Bản 25"/>
          <p:cNvSpPr txBox="1">
            <a:spLocks noChangeArrowheads="1"/>
          </p:cNvSpPr>
          <p:nvPr/>
        </p:nvSpPr>
        <p:spPr bwMode="auto">
          <a:xfrm>
            <a:off x="5364163" y="1773238"/>
            <a:ext cx="1008062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Tính chất</a:t>
            </a:r>
          </a:p>
        </p:txBody>
      </p:sp>
      <p:cxnSp>
        <p:nvCxnSpPr>
          <p:cNvPr id="27" name="Đường kết nối Mũi tên Thẳng 26"/>
          <p:cNvCxnSpPr/>
          <p:nvPr/>
        </p:nvCxnSpPr>
        <p:spPr>
          <a:xfrm flipV="1">
            <a:off x="5076825" y="1916113"/>
            <a:ext cx="287338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5" name="Hộp_Văn_Bản 27"/>
          <p:cNvSpPr txBox="1">
            <a:spLocks noChangeArrowheads="1"/>
          </p:cNvSpPr>
          <p:nvPr/>
        </p:nvSpPr>
        <p:spPr bwMode="auto">
          <a:xfrm>
            <a:off x="215900" y="1958975"/>
            <a:ext cx="539750" cy="4619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?2</a:t>
            </a:r>
          </a:p>
        </p:txBody>
      </p:sp>
      <p:sp>
        <p:nvSpPr>
          <p:cNvPr id="22546" name="Hộp_Văn_Bản 36"/>
          <p:cNvSpPr txBox="1">
            <a:spLocks noChangeArrowheads="1"/>
          </p:cNvSpPr>
          <p:nvPr/>
        </p:nvSpPr>
        <p:spPr bwMode="auto">
          <a:xfrm>
            <a:off x="6659563" y="1341438"/>
            <a:ext cx="230505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1)Các cạnh đối bằng nhau.</a:t>
            </a:r>
          </a:p>
        </p:txBody>
      </p:sp>
      <p:sp>
        <p:nvSpPr>
          <p:cNvPr id="22547" name="Hộp_Văn_Bản 37"/>
          <p:cNvSpPr txBox="1">
            <a:spLocks noChangeArrowheads="1"/>
          </p:cNvSpPr>
          <p:nvPr/>
        </p:nvSpPr>
        <p:spPr bwMode="auto">
          <a:xfrm>
            <a:off x="6659563" y="2060575"/>
            <a:ext cx="2305050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3)Hai đường chéo cắt nhau tại trung điểm mỗi đường.</a:t>
            </a:r>
          </a:p>
        </p:txBody>
      </p:sp>
      <p:sp>
        <p:nvSpPr>
          <p:cNvPr id="22548" name="Hộp_Văn_Bản 39"/>
          <p:cNvSpPr txBox="1">
            <a:spLocks noChangeArrowheads="1"/>
          </p:cNvSpPr>
          <p:nvPr/>
        </p:nvSpPr>
        <p:spPr bwMode="auto">
          <a:xfrm>
            <a:off x="6659563" y="1700213"/>
            <a:ext cx="2305050" cy="323850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2)Các góc đối bằng nhau.</a:t>
            </a:r>
          </a:p>
        </p:txBody>
      </p:sp>
      <p:cxnSp>
        <p:nvCxnSpPr>
          <p:cNvPr id="41" name="Đường kết nối Mũi tên Thẳng 40"/>
          <p:cNvCxnSpPr/>
          <p:nvPr/>
        </p:nvCxnSpPr>
        <p:spPr>
          <a:xfrm flipV="1">
            <a:off x="6372225" y="1516063"/>
            <a:ext cx="215900" cy="2143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Đường kết nối Mũi tên Thẳng 42"/>
          <p:cNvCxnSpPr/>
          <p:nvPr/>
        </p:nvCxnSpPr>
        <p:spPr>
          <a:xfrm flipV="1">
            <a:off x="6372225" y="1898650"/>
            <a:ext cx="287338" cy="95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Đường kết nối Mũi tên Thẳng 45"/>
          <p:cNvCxnSpPr/>
          <p:nvPr/>
        </p:nvCxnSpPr>
        <p:spPr>
          <a:xfrm>
            <a:off x="6372225" y="2060575"/>
            <a:ext cx="215900" cy="279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2" name="Hộp_Văn_Bản 47"/>
          <p:cNvSpPr txBox="1">
            <a:spLocks noChangeArrowheads="1"/>
          </p:cNvSpPr>
          <p:nvPr/>
        </p:nvSpPr>
        <p:spPr bwMode="auto">
          <a:xfrm>
            <a:off x="-36513" y="2492375"/>
            <a:ext cx="1403351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* Định lý: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0" y="2781300"/>
            <a:ext cx="36353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0000FF"/>
                </a:solidFill>
              </a:rPr>
              <a:t>III.Dấu hiệu nhận biết:</a:t>
            </a:r>
          </a:p>
        </p:txBody>
      </p:sp>
      <p:sp>
        <p:nvSpPr>
          <p:cNvPr id="33" name="Hộp_Văn_Bản 32"/>
          <p:cNvSpPr txBox="1">
            <a:spLocks noChangeArrowheads="1"/>
          </p:cNvSpPr>
          <p:nvPr/>
        </p:nvSpPr>
        <p:spPr bwMode="auto">
          <a:xfrm>
            <a:off x="0" y="3429000"/>
            <a:ext cx="3924300" cy="3122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/>
              <a:t>Tứ giác có các cạnh đối song song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Tứ giác có các cạnh đối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Tứ giác có 2 cạnh đối song song và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Tứ giác có các góc đối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/>
              <a:t>Tứ giác có 2 đường chéo cắt nhau tại trung điểm của mỗi đường là hình bình hành.</a:t>
            </a:r>
          </a:p>
        </p:txBody>
      </p:sp>
      <p:cxnSp>
        <p:nvCxnSpPr>
          <p:cNvPr id="30" name="Đường kết nối Mũi tên Thẳng 29"/>
          <p:cNvCxnSpPr/>
          <p:nvPr/>
        </p:nvCxnSpPr>
        <p:spPr>
          <a:xfrm>
            <a:off x="4787900" y="2286000"/>
            <a:ext cx="576263" cy="5667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Hộp_Văn_Bản 30"/>
          <p:cNvSpPr txBox="1">
            <a:spLocks noChangeArrowheads="1"/>
          </p:cNvSpPr>
          <p:nvPr/>
        </p:nvSpPr>
        <p:spPr bwMode="auto">
          <a:xfrm>
            <a:off x="5364163" y="2689225"/>
            <a:ext cx="936625" cy="536575"/>
          </a:xfrm>
          <a:prstGeom prst="rect">
            <a:avLst/>
          </a:prstGeom>
          <a:noFill/>
          <a:ln w="1905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Dấu hiệu nhận biết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686800" cy="620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u="sng" smtClean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?3</a:t>
            </a:r>
            <a:r>
              <a:rPr lang="en-US" smtClean="0">
                <a:solidFill>
                  <a:srgbClr val="FF5050"/>
                </a:solidFill>
                <a:latin typeface="Times New Roman" pitchFamily="18" charset="0"/>
              </a:rPr>
              <a:t>:</a:t>
            </a:r>
            <a:r>
              <a:rPr lang="en-US" sz="2400" smtClean="0">
                <a:latin typeface="Times New Roman" pitchFamily="18" charset="0"/>
              </a:rPr>
              <a:t>Trong các tứ giác sau, tứ giác nào là hình bình hành? Vì sao?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smtClean="0">
              <a:latin typeface="Times New Roman" pitchFamily="18" charset="0"/>
            </a:endParaRPr>
          </a:p>
        </p:txBody>
      </p:sp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33528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404813"/>
            <a:ext cx="131603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39975" y="2492375"/>
            <a:ext cx="1295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205038"/>
            <a:ext cx="20764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6325" y="404813"/>
            <a:ext cx="14557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4552" name="Text Box 8"/>
          <p:cNvSpPr txBox="1">
            <a:spLocks noChangeArrowheads="1"/>
          </p:cNvSpPr>
          <p:nvPr/>
        </p:nvSpPr>
        <p:spPr bwMode="auto">
          <a:xfrm>
            <a:off x="179388" y="1773238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Dấu hiệu 2</a:t>
            </a:r>
          </a:p>
        </p:txBody>
      </p:sp>
      <p:sp>
        <p:nvSpPr>
          <p:cNvPr id="364553" name="Text Box 9"/>
          <p:cNvSpPr txBox="1">
            <a:spLocks noChangeArrowheads="1"/>
          </p:cNvSpPr>
          <p:nvPr/>
        </p:nvSpPr>
        <p:spPr bwMode="auto">
          <a:xfrm>
            <a:off x="3708400" y="2708275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Dấu hiệu 4</a:t>
            </a:r>
          </a:p>
        </p:txBody>
      </p:sp>
      <p:sp>
        <p:nvSpPr>
          <p:cNvPr id="364554" name="Text Box 10"/>
          <p:cNvSpPr txBox="1">
            <a:spLocks noChangeArrowheads="1"/>
          </p:cNvSpPr>
          <p:nvPr/>
        </p:nvSpPr>
        <p:spPr bwMode="auto">
          <a:xfrm>
            <a:off x="158750" y="4941888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Dấu hiệu 5</a:t>
            </a:r>
          </a:p>
        </p:txBody>
      </p:sp>
      <p:sp>
        <p:nvSpPr>
          <p:cNvPr id="364555" name="Text Box 11"/>
          <p:cNvSpPr txBox="1">
            <a:spLocks noChangeArrowheads="1"/>
          </p:cNvSpPr>
          <p:nvPr/>
        </p:nvSpPr>
        <p:spPr bwMode="auto">
          <a:xfrm>
            <a:off x="1979613" y="4941888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Dấu hiệu 3</a:t>
            </a:r>
          </a:p>
        </p:txBody>
      </p:sp>
      <p:sp>
        <p:nvSpPr>
          <p:cNvPr id="364556" name="Text Box 12"/>
          <p:cNvSpPr txBox="1">
            <a:spLocks noChangeArrowheads="1"/>
          </p:cNvSpPr>
          <p:nvPr/>
        </p:nvSpPr>
        <p:spPr bwMode="auto">
          <a:xfrm>
            <a:off x="6011863" y="2636838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Không là HBH</a:t>
            </a:r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4427538" y="3141663"/>
            <a:ext cx="3744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</a:rPr>
              <a:t>Các dấu hiệu nhận biết</a:t>
            </a:r>
          </a:p>
        </p:txBody>
      </p:sp>
      <p:sp>
        <p:nvSpPr>
          <p:cNvPr id="14" name="Hộp_Văn_Bản 13"/>
          <p:cNvSpPr txBox="1">
            <a:spLocks noChangeArrowheads="1"/>
          </p:cNvSpPr>
          <p:nvPr/>
        </p:nvSpPr>
        <p:spPr bwMode="auto">
          <a:xfrm>
            <a:off x="3708400" y="3644900"/>
            <a:ext cx="5256213" cy="3149600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002060"/>
                </a:solidFill>
              </a:rPr>
              <a:t>Tứ giác có các cạnh đối song song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002060"/>
                </a:solidFill>
              </a:rPr>
              <a:t>Tứ giác có các cạnh đối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002060"/>
                </a:solidFill>
              </a:rPr>
              <a:t>Tứ giác có 2 cạnh đối song song và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002060"/>
                </a:solidFill>
              </a:rPr>
              <a:t>Tứ giác có các góc đối bằng nhau là hình bình hành.</a:t>
            </a:r>
          </a:p>
          <a:p>
            <a:pPr marL="342900" indent="-342900">
              <a:buFontTx/>
              <a:buAutoNum type="arabicPeriod"/>
            </a:pPr>
            <a:r>
              <a:rPr lang="en-US" sz="2000">
                <a:solidFill>
                  <a:srgbClr val="002060"/>
                </a:solidFill>
              </a:rPr>
              <a:t>Tứ giác có 2 đường chéo cắt nhau tại trung điểm của mỗi đường là hình bình hành.</a:t>
            </a:r>
          </a:p>
        </p:txBody>
      </p:sp>
    </p:spTree>
  </p:cSld>
  <p:clrMapOvr>
    <a:masterClrMapping/>
  </p:clrMapOvr>
  <p:transition spd="med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4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4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4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4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4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4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6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4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4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64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2" grpId="0"/>
      <p:bldP spid="364553" grpId="0"/>
      <p:bldP spid="364554" grpId="0"/>
      <p:bldP spid="364555" grpId="0"/>
      <p:bldP spid="364556" grpId="0"/>
      <p:bldP spid="13" grpId="0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KIỂM TRA Bµi CŨ&amp;quot;&quot;/&gt;&lt;property id=&quot;20307&quot; value=&quot;257&quot;/&gt;&lt;/object&gt;&lt;object type=&quot;3&quot; unique_id=&quot;10007&quot;&gt;&lt;property id=&quot;20148&quot; value=&quot;5&quot;/&gt;&lt;property id=&quot;20300&quot; value=&quot;Slide 3 - &amp;quot;I. ĐÞnh nghÜa:&amp;quot;&quot;/&gt;&lt;property id=&quot;20307&quot; value=&quot;266&quot;/&gt;&lt;/object&gt;&lt;object type=&quot;3&quot; unique_id=&quot;10008&quot;&gt;&lt;property id=&quot;20148&quot; value=&quot;5&quot;/&gt;&lt;property id=&quot;20300&quot; value=&quot;Slide 4 - &amp;quot;I. ĐÞnh nghÜa:&amp;quot;&quot;/&gt;&lt;property id=&quot;20307&quot; value=&quot;267&quot;/&gt;&lt;/object&gt;&lt;object type=&quot;3&quot; unique_id=&quot;10009&quot;&gt;&lt;property id=&quot;20148&quot; value=&quot;5&quot;/&gt;&lt;property id=&quot;20300&quot; value=&quot;Slide 10 - &amp;quot;I. ĐÞnh nghÜa:&amp;quot;&quot;/&gt;&lt;property id=&quot;20307&quot; value=&quot;264&quot;/&gt;&lt;/object&gt;&lt;object type=&quot;3&quot; unique_id=&quot;10010&quot;&gt;&lt;property id=&quot;20148&quot; value=&quot;5&quot;/&gt;&lt;property id=&quot;20300&quot; value=&quot;Slide 11&quot;/&gt;&lt;property id=&quot;20307&quot; value=&quot;261&quot;/&gt;&lt;/object&gt;&lt;object type=&quot;3&quot; unique_id=&quot;10022&quot;&gt;&lt;property id=&quot;20148&quot; value=&quot;5&quot;/&gt;&lt;property id=&quot;20300&quot; value=&quot;Slide 5&quot;/&gt;&lt;property id=&quot;20307&quot; value=&quot;268&quot;/&gt;&lt;/object&gt;&lt;object type=&quot;3&quot; unique_id=&quot;10133&quot;&gt;&lt;property id=&quot;20148&quot; value=&quot;5&quot;/&gt;&lt;property id=&quot;20300&quot; value=&quot;Slide 6 - &amp;quot;I. ĐÞnh nghÜa:&amp;quot;&quot;/&gt;&lt;property id=&quot;20307&quot; value=&quot;269&quot;/&gt;&lt;/object&gt;&lt;object type=&quot;3&quot; unique_id=&quot;10134&quot;&gt;&lt;property id=&quot;20148&quot; value=&quot;5&quot;/&gt;&lt;property id=&quot;20300&quot; value=&quot;Slide 7&quot;/&gt;&lt;property id=&quot;20307&quot; value=&quot;271&quot;/&gt;&lt;/object&gt;&lt;object type=&quot;3&quot; unique_id=&quot;10135&quot;&gt;&lt;property id=&quot;20148&quot; value=&quot;5&quot;/&gt;&lt;property id=&quot;20300&quot; value=&quot;Slide 8 - &amp;quot;I. ĐÞnh nghÜa:&amp;quot;&quot;/&gt;&lt;property id=&quot;20307&quot; value=&quot;272&quot;/&gt;&lt;/object&gt;&lt;object type=&quot;3&quot; unique_id=&quot;10136&quot;&gt;&lt;property id=&quot;20148&quot; value=&quot;5&quot;/&gt;&lt;property id=&quot;20300&quot; value=&quot;Slide 9&quot;/&gt;&lt;property id=&quot;20307&quot; value=&quot;273&quot;/&gt;&lt;/object&gt;&lt;object type=&quot;3&quot; unique_id=&quot;10213&quot;&gt;&lt;property id=&quot;20148&quot; value=&quot;5&quot;/&gt;&lt;property id=&quot;20300&quot; value=&quot;Slide 13&quot;/&gt;&lt;property id=&quot;20307&quot; value=&quot;276&quot;/&gt;&lt;/object&gt;&lt;object type=&quot;3&quot; unique_id=&quot;10214&quot;&gt;&lt;property id=&quot;20148&quot; value=&quot;5&quot;/&gt;&lt;property id=&quot;20300&quot; value=&quot;Slide 12 - &amp;quot;Hình bình hµnh cã ë ®©u trong thùc tÕ?&amp;quot;&quot;/&gt;&lt;property id=&quot;20307&quot; value=&quot;275&quot;/&gt;&lt;/object&gt;&lt;object type=&quot;3&quot; unique_id=&quot;10370&quot;&gt;&lt;property id=&quot;20148&quot; value=&quot;5&quot;/&gt;&lt;property id=&quot;20300&quot; value=&quot;Slide 1&quot;/&gt;&lt;property id=&quot;20307&quot; value=&quot;280&quot;/&gt;&lt;/object&gt;&lt;object type=&quot;3&quot; unique_id=&quot;10371&quot;&gt;&lt;property id=&quot;20148&quot; value=&quot;5&quot;/&gt;&lt;property id=&quot;20300&quot; value=&quot;Slide 14 - &amp;quot;Bµi tËp tr¾c nghiÖm&amp;quot;&quot;/&gt;&lt;property id=&quot;20307&quot; value=&quot;279&quot;/&gt;&lt;/object&gt;&lt;object type=&quot;3&quot; unique_id=&quot;10372&quot;&gt;&lt;property id=&quot;20148&quot; value=&quot;5&quot;/&gt;&lt;property id=&quot;20300&quot; value=&quot;Slide 15 - &amp;quot;4. H­íng dÉn vÒ nhµ&amp;quot;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1121</Words>
  <Application>Microsoft Office PowerPoint</Application>
  <PresentationFormat>On-screen Show (4:3)</PresentationFormat>
  <Paragraphs>202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Design Template</vt:lpstr>
      </vt:variant>
      <vt:variant>
        <vt:i4>12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Times New Roman</vt:lpstr>
      <vt:lpstr>Arial</vt:lpstr>
      <vt:lpstr>Calibri</vt:lpstr>
      <vt:lpstr>.VnTimeH</vt:lpstr>
      <vt:lpstr>Wingdings</vt:lpstr>
      <vt:lpstr>.VnTime</vt:lpstr>
      <vt:lpstr>VNI-Times</vt:lpstr>
      <vt:lpstr>.VnArialH</vt:lpstr>
      <vt:lpstr>.VnArial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Chủ đề của Office</vt:lpstr>
      <vt:lpstr>Equation</vt:lpstr>
      <vt:lpstr>Slide 1</vt:lpstr>
      <vt:lpstr>KIỂM TRA BÀI CŨ</vt:lpstr>
      <vt:lpstr>I. ĐÞnh nghÜa:</vt:lpstr>
      <vt:lpstr>I. ĐÞnh nghÜa:</vt:lpstr>
      <vt:lpstr>Slide 5</vt:lpstr>
      <vt:lpstr>I. ĐÞnh nghÜa:</vt:lpstr>
      <vt:lpstr>Slide 7</vt:lpstr>
      <vt:lpstr>I. ĐÞnh nghÜa:</vt:lpstr>
      <vt:lpstr>Slide 9</vt:lpstr>
      <vt:lpstr>I. ĐÞnh nghÜa:</vt:lpstr>
      <vt:lpstr>Slide 11</vt:lpstr>
      <vt:lpstr>Hình bình hµnh cã ë ®©u trong thùc tÕ?</vt:lpstr>
      <vt:lpstr>Slide 13</vt:lpstr>
      <vt:lpstr>Bµi tËp tr¾c nghiÖm</vt:lpstr>
      <vt:lpstr>4. H­íng dÉn vÒ nhµ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LocHang</dc:creator>
  <cp:lastModifiedBy>Vu Quang Duong</cp:lastModifiedBy>
  <cp:revision>59</cp:revision>
  <dcterms:created xsi:type="dcterms:W3CDTF">2011-09-28T14:26:09Z</dcterms:created>
  <dcterms:modified xsi:type="dcterms:W3CDTF">2013-08-09T13:11:28Z</dcterms:modified>
</cp:coreProperties>
</file>