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FA6C9-6075-4A45-A284-DA2F6BDD6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8F83E-F237-46D6-8B1E-C9FF095CB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7445F-8461-4D90-A6A8-62A180EB4EA8}" type="datetimeFigureOut">
              <a:rPr lang="en-US" smtClean="0"/>
              <a:t>3/5/2014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EE21E-5F75-491F-9824-E2306ABCA0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Line 7"/>
          <p:cNvSpPr>
            <a:spLocks noChangeShapeType="1"/>
          </p:cNvSpPr>
          <p:nvPr/>
        </p:nvSpPr>
        <p:spPr bwMode="auto">
          <a:xfrm flipV="1">
            <a:off x="2971800" y="4114800"/>
            <a:ext cx="1219200" cy="198120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 flipV="1">
            <a:off x="3048000" y="2438400"/>
            <a:ext cx="1143000" cy="182880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>
            <a:off x="2971800" y="2209800"/>
            <a:ext cx="1219200" cy="365760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06" name="AutoShape 2" descr="Blue tissue paper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1600200"/>
            <a:ext cx="3124200" cy="13716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2100" b="1" dirty="0">
                <a:solidFill>
                  <a:srgbClr val="0000CC"/>
                </a:solidFill>
              </a:rPr>
              <a:t>1. </a:t>
            </a:r>
            <a:r>
              <a:rPr lang="en-US" sz="2100" b="1" dirty="0" err="1">
                <a:solidFill>
                  <a:srgbClr val="0000CC"/>
                </a:solidFill>
              </a:rPr>
              <a:t>Vị</a:t>
            </a:r>
            <a:r>
              <a:rPr lang="en-US" sz="2100" b="1" dirty="0">
                <a:solidFill>
                  <a:srgbClr val="0000CC"/>
                </a:solidFill>
              </a:rPr>
              <a:t> </a:t>
            </a:r>
            <a:r>
              <a:rPr lang="en-US" sz="2100" b="1" dirty="0" err="1">
                <a:solidFill>
                  <a:srgbClr val="0000CC"/>
                </a:solidFill>
              </a:rPr>
              <a:t>trí</a:t>
            </a:r>
            <a:r>
              <a:rPr lang="en-US" sz="2100" b="1" dirty="0">
                <a:solidFill>
                  <a:srgbClr val="0000CC"/>
                </a:solidFill>
              </a:rPr>
              <a:t> </a:t>
            </a:r>
            <a:r>
              <a:rPr lang="en-US" sz="2100" b="1" dirty="0" err="1">
                <a:solidFill>
                  <a:srgbClr val="0000CC"/>
                </a:solidFill>
              </a:rPr>
              <a:t>địa</a:t>
            </a:r>
            <a:r>
              <a:rPr lang="en-US" sz="2100" b="1" dirty="0">
                <a:solidFill>
                  <a:srgbClr val="0000CC"/>
                </a:solidFill>
              </a:rPr>
              <a:t> </a:t>
            </a:r>
            <a:r>
              <a:rPr lang="en-US" sz="2100" b="1" dirty="0" err="1">
                <a:solidFill>
                  <a:srgbClr val="0000CC"/>
                </a:solidFill>
              </a:rPr>
              <a:t>lý</a:t>
            </a:r>
            <a:endParaRPr lang="en-US" sz="2100" b="1" dirty="0">
              <a:solidFill>
                <a:srgbClr val="0000CC"/>
              </a:solidFill>
            </a:endParaRPr>
          </a:p>
        </p:txBody>
      </p:sp>
      <p:sp>
        <p:nvSpPr>
          <p:cNvPr id="2150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5181600"/>
            <a:ext cx="3048000" cy="13716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21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3. Đặc điểm dân cư </a:t>
            </a:r>
          </a:p>
          <a:p>
            <a:r>
              <a:rPr lang="en-US" sz="21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xã hội</a:t>
            </a:r>
          </a:p>
        </p:txBody>
      </p:sp>
      <p:sp>
        <p:nvSpPr>
          <p:cNvPr id="21510" name="AutoShape 6" descr="Parchment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3429000"/>
            <a:ext cx="3124200" cy="13716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2100" b="1" dirty="0">
                <a:solidFill>
                  <a:srgbClr val="0033CC"/>
                </a:solidFill>
              </a:rPr>
              <a:t>2.Điều </a:t>
            </a:r>
            <a:r>
              <a:rPr lang="en-US" sz="2100" b="1" dirty="0" err="1">
                <a:solidFill>
                  <a:srgbClr val="0033CC"/>
                </a:solidFill>
              </a:rPr>
              <a:t>kiện</a:t>
            </a:r>
            <a:r>
              <a:rPr lang="en-US" sz="2100" b="1" dirty="0">
                <a:solidFill>
                  <a:srgbClr val="0033CC"/>
                </a:solidFill>
              </a:rPr>
              <a:t> </a:t>
            </a:r>
            <a:r>
              <a:rPr lang="en-US" sz="2100" b="1" dirty="0" err="1">
                <a:solidFill>
                  <a:srgbClr val="0033CC"/>
                </a:solidFill>
              </a:rPr>
              <a:t>tự</a:t>
            </a:r>
            <a:r>
              <a:rPr lang="en-US" sz="2100" b="1" dirty="0">
                <a:solidFill>
                  <a:srgbClr val="0033CC"/>
                </a:solidFill>
              </a:rPr>
              <a:t> </a:t>
            </a:r>
            <a:r>
              <a:rPr lang="en-US" sz="2100" b="1" dirty="0" err="1">
                <a:solidFill>
                  <a:srgbClr val="0033CC"/>
                </a:solidFill>
              </a:rPr>
              <a:t>nhiên</a:t>
            </a:r>
            <a:endParaRPr lang="en-US" sz="2100" b="1" dirty="0">
              <a:solidFill>
                <a:srgbClr val="0033CC"/>
              </a:solidFill>
            </a:endParaRPr>
          </a:p>
          <a:p>
            <a:r>
              <a:rPr lang="en-US" sz="2100" b="1" dirty="0" err="1">
                <a:solidFill>
                  <a:srgbClr val="0033CC"/>
                </a:solidFill>
              </a:rPr>
              <a:t>tài</a:t>
            </a:r>
            <a:r>
              <a:rPr lang="en-US" sz="2100" b="1" dirty="0">
                <a:solidFill>
                  <a:srgbClr val="0033CC"/>
                </a:solidFill>
              </a:rPr>
              <a:t> </a:t>
            </a:r>
            <a:r>
              <a:rPr lang="en-US" sz="2100" b="1" dirty="0" err="1">
                <a:solidFill>
                  <a:srgbClr val="0033CC"/>
                </a:solidFill>
              </a:rPr>
              <a:t>nguyên</a:t>
            </a:r>
            <a:r>
              <a:rPr lang="en-US" sz="2100" b="1" dirty="0">
                <a:solidFill>
                  <a:srgbClr val="0033CC"/>
                </a:solidFill>
              </a:rPr>
              <a:t> </a:t>
            </a:r>
            <a:r>
              <a:rPr lang="en-US" sz="2100" b="1" dirty="0" err="1">
                <a:solidFill>
                  <a:srgbClr val="0033CC"/>
                </a:solidFill>
              </a:rPr>
              <a:t>thiên</a:t>
            </a:r>
            <a:r>
              <a:rPr lang="en-US" sz="2100" b="1" dirty="0">
                <a:solidFill>
                  <a:srgbClr val="0033CC"/>
                </a:solidFill>
              </a:rPr>
              <a:t> </a:t>
            </a:r>
            <a:r>
              <a:rPr lang="en-US" sz="2100" b="1" dirty="0" err="1">
                <a:solidFill>
                  <a:srgbClr val="0033CC"/>
                </a:solidFill>
              </a:rPr>
              <a:t>nhiên</a:t>
            </a:r>
            <a:endParaRPr lang="en-US" sz="2100" b="1" dirty="0">
              <a:solidFill>
                <a:srgbClr val="0033CC"/>
              </a:solidFill>
            </a:endParaRPr>
          </a:p>
        </p:txBody>
      </p:sp>
      <p:sp>
        <p:nvSpPr>
          <p:cNvPr id="22537" name="AutoShape 15"/>
          <p:cNvSpPr>
            <a:spLocks noChangeArrowheads="1"/>
          </p:cNvSpPr>
          <p:nvPr/>
        </p:nvSpPr>
        <p:spPr bwMode="auto">
          <a:xfrm>
            <a:off x="4189413" y="3354388"/>
            <a:ext cx="4954587" cy="14446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marL="338138"/>
            <a:r>
              <a:rPr lang="en-US" sz="2000" b="1" dirty="0" err="1">
                <a:solidFill>
                  <a:srgbClr val="0033CC"/>
                </a:solidFill>
              </a:rPr>
              <a:t>b.Có</a:t>
            </a:r>
            <a:r>
              <a:rPr lang="en-US" sz="2000" b="1" dirty="0">
                <a:solidFill>
                  <a:srgbClr val="0033CC"/>
                </a:solidFill>
              </a:rPr>
              <a:t> 25 </a:t>
            </a:r>
            <a:r>
              <a:rPr lang="en-US" sz="2000" b="1" dirty="0" err="1">
                <a:solidFill>
                  <a:srgbClr val="0033CC"/>
                </a:solidFill>
              </a:rPr>
              <a:t>dân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tộc,có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sự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phân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hóa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Đông-Tây</a:t>
            </a:r>
            <a:endParaRPr lang="en-US" sz="2000" b="1" dirty="0">
              <a:solidFill>
                <a:srgbClr val="0033CC"/>
              </a:solidFill>
            </a:endParaRPr>
          </a:p>
          <a:p>
            <a:pPr marL="338138"/>
            <a:r>
              <a:rPr lang="en-US" sz="2000" b="1" dirty="0" err="1">
                <a:solidFill>
                  <a:srgbClr val="0033CC"/>
                </a:solidFill>
              </a:rPr>
              <a:t>đời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sống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nhân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dân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còn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nhiều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khó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khăn</a:t>
            </a:r>
            <a:endParaRPr lang="en-US" sz="2000" b="1" dirty="0">
              <a:solidFill>
                <a:srgbClr val="0033CC"/>
              </a:solidFill>
            </a:endParaRPr>
          </a:p>
        </p:txBody>
      </p:sp>
      <p:sp>
        <p:nvSpPr>
          <p:cNvPr id="22538" name="AutoShape 16"/>
          <p:cNvSpPr>
            <a:spLocks noChangeArrowheads="1"/>
          </p:cNvSpPr>
          <p:nvPr/>
        </p:nvSpPr>
        <p:spPr bwMode="auto">
          <a:xfrm>
            <a:off x="4189413" y="5105400"/>
            <a:ext cx="4954587" cy="14446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2000" b="1" dirty="0">
                <a:solidFill>
                  <a:srgbClr val="0033CC"/>
                </a:solidFill>
              </a:rPr>
              <a:t>c. </a:t>
            </a:r>
            <a:r>
              <a:rPr lang="en-US" sz="2000" b="1" dirty="0" err="1">
                <a:solidFill>
                  <a:srgbClr val="0033CC"/>
                </a:solidFill>
              </a:rPr>
              <a:t>Cầu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nối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Bắc</a:t>
            </a:r>
            <a:r>
              <a:rPr lang="en-US" sz="2000" b="1" dirty="0">
                <a:solidFill>
                  <a:srgbClr val="0033CC"/>
                </a:solidFill>
              </a:rPr>
              <a:t> -Nam, </a:t>
            </a:r>
            <a:r>
              <a:rPr lang="en-US" sz="2000" b="1" dirty="0" err="1">
                <a:solidFill>
                  <a:srgbClr val="0033CC"/>
                </a:solidFill>
              </a:rPr>
              <a:t>cửa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ngõ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ra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biển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</a:p>
          <a:p>
            <a:r>
              <a:rPr lang="en-US" sz="2000" b="1" dirty="0" err="1">
                <a:solidFill>
                  <a:srgbClr val="0033CC"/>
                </a:solidFill>
              </a:rPr>
              <a:t>của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Lào</a:t>
            </a:r>
            <a:r>
              <a:rPr lang="en-US" sz="2000" b="1" dirty="0">
                <a:solidFill>
                  <a:srgbClr val="0033CC"/>
                </a:solidFill>
              </a:rPr>
              <a:t>, </a:t>
            </a:r>
            <a:r>
              <a:rPr lang="en-US" sz="2000" b="1" dirty="0" err="1">
                <a:solidFill>
                  <a:srgbClr val="0033CC"/>
                </a:solidFill>
              </a:rPr>
              <a:t>phát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triển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tổng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hợp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kinh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tế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biển</a:t>
            </a:r>
            <a:endParaRPr lang="en-US" sz="2000" b="1" dirty="0">
              <a:solidFill>
                <a:srgbClr val="0033CC"/>
              </a:solidFill>
            </a:endParaRPr>
          </a:p>
        </p:txBody>
      </p:sp>
      <p:sp>
        <p:nvSpPr>
          <p:cNvPr id="22539" name="Text Box 17"/>
          <p:cNvSpPr txBox="1">
            <a:spLocks noChangeArrowheads="1"/>
          </p:cNvSpPr>
          <p:nvPr/>
        </p:nvSpPr>
        <p:spPr bwMode="auto">
          <a:xfrm>
            <a:off x="1905000" y="-76200"/>
            <a:ext cx="5105400" cy="475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spcBef>
                <a:spcPct val="50000"/>
              </a:spcBef>
            </a:pP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CỦNG CỐ</a:t>
            </a:r>
            <a:endParaRPr lang="en-US" sz="2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40" name="Text Box 20"/>
          <p:cNvSpPr txBox="1">
            <a:spLocks noChangeArrowheads="1"/>
          </p:cNvSpPr>
          <p:nvPr/>
        </p:nvSpPr>
        <p:spPr bwMode="auto">
          <a:xfrm>
            <a:off x="6019800" y="773113"/>
            <a:ext cx="1143000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spcBef>
                <a:spcPct val="50000"/>
              </a:spcBef>
            </a:pPr>
            <a:r>
              <a:rPr lang="en-US" sz="3800" b="1">
                <a:solidFill>
                  <a:srgbClr val="FF3300"/>
                </a:solidFill>
                <a:latin typeface=".VnTimeH" pitchFamily="34" charset="0"/>
              </a:rPr>
              <a:t>b</a:t>
            </a:r>
          </a:p>
        </p:txBody>
      </p:sp>
      <p:sp>
        <p:nvSpPr>
          <p:cNvPr id="22541" name="Text Box 21"/>
          <p:cNvSpPr txBox="1">
            <a:spLocks noChangeArrowheads="1"/>
          </p:cNvSpPr>
          <p:nvPr/>
        </p:nvSpPr>
        <p:spPr bwMode="auto">
          <a:xfrm>
            <a:off x="838200" y="773113"/>
            <a:ext cx="1143000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spcBef>
                <a:spcPct val="50000"/>
              </a:spcBef>
            </a:pPr>
            <a:r>
              <a:rPr lang="en-US" sz="3800" b="1">
                <a:solidFill>
                  <a:srgbClr val="FF3300"/>
                </a:solidFill>
                <a:latin typeface=".VnTimeH" pitchFamily="34" charset="0"/>
              </a:rPr>
              <a:t>a</a:t>
            </a: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4267200" y="1752600"/>
            <a:ext cx="4876800" cy="14478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marL="338138"/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gò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đồi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</a:p>
          <a:p>
            <a:pPr marL="338138"/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338138"/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dốc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38138"/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khá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endParaRPr lang="en-US" sz="20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914400" y="533400"/>
            <a:ext cx="67897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2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ý ở </a:t>
            </a:r>
            <a:r>
              <a:rPr lang="en-US" sz="22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2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2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ý ở </a:t>
            </a:r>
            <a:r>
              <a:rPr lang="en-US" sz="22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2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2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2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2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2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2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endParaRPr lang="en-US" sz="22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</p:childTnLst>
        </p:cTn>
      </p:par>
    </p:tnLst>
    <p:bldLst>
      <p:bldP spid="21511" grpId="0" animBg="1"/>
      <p:bldP spid="21514" grpId="0" animBg="1"/>
      <p:bldP spid="215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5" name="Oval 5"/>
          <p:cNvSpPr>
            <a:spLocks noChangeArrowheads="1"/>
          </p:cNvSpPr>
          <p:nvPr/>
        </p:nvSpPr>
        <p:spPr bwMode="auto">
          <a:xfrm>
            <a:off x="7696200" y="51816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>
                <a:solidFill>
                  <a:schemeClr val="bg1"/>
                </a:solidFill>
                <a:latin typeface="Arial" charset="0"/>
              </a:rPr>
              <a:t>10</a:t>
            </a:r>
          </a:p>
        </p:txBody>
      </p:sp>
      <p:sp>
        <p:nvSpPr>
          <p:cNvPr id="168966" name="Oval 6"/>
          <p:cNvSpPr>
            <a:spLocks noChangeArrowheads="1"/>
          </p:cNvSpPr>
          <p:nvPr/>
        </p:nvSpPr>
        <p:spPr bwMode="auto">
          <a:xfrm>
            <a:off x="6934200" y="51816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>
                <a:solidFill>
                  <a:schemeClr val="bg1"/>
                </a:solidFill>
                <a:latin typeface="Arial" charset="0"/>
              </a:rPr>
              <a:t>9</a:t>
            </a:r>
          </a:p>
        </p:txBody>
      </p:sp>
      <p:sp>
        <p:nvSpPr>
          <p:cNvPr id="168967" name="Oval 7"/>
          <p:cNvSpPr>
            <a:spLocks noChangeArrowheads="1"/>
          </p:cNvSpPr>
          <p:nvPr/>
        </p:nvSpPr>
        <p:spPr bwMode="auto">
          <a:xfrm>
            <a:off x="6248400" y="51816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>
                <a:solidFill>
                  <a:schemeClr val="bg1"/>
                </a:solidFill>
                <a:latin typeface="Arial" charset="0"/>
              </a:rPr>
              <a:t>8</a:t>
            </a:r>
          </a:p>
        </p:txBody>
      </p:sp>
      <p:sp>
        <p:nvSpPr>
          <p:cNvPr id="168968" name="Oval 8"/>
          <p:cNvSpPr>
            <a:spLocks noChangeArrowheads="1"/>
          </p:cNvSpPr>
          <p:nvPr/>
        </p:nvSpPr>
        <p:spPr bwMode="auto">
          <a:xfrm>
            <a:off x="5486400" y="51816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>
                <a:solidFill>
                  <a:schemeClr val="bg1"/>
                </a:solidFill>
                <a:latin typeface="Arial" charset="0"/>
              </a:rPr>
              <a:t>7</a:t>
            </a:r>
          </a:p>
        </p:txBody>
      </p:sp>
      <p:sp>
        <p:nvSpPr>
          <p:cNvPr id="168969" name="Oval 9"/>
          <p:cNvSpPr>
            <a:spLocks noChangeArrowheads="1"/>
          </p:cNvSpPr>
          <p:nvPr/>
        </p:nvSpPr>
        <p:spPr bwMode="auto">
          <a:xfrm>
            <a:off x="4800600" y="51816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168970" name="Oval 10"/>
          <p:cNvSpPr>
            <a:spLocks noChangeArrowheads="1"/>
          </p:cNvSpPr>
          <p:nvPr/>
        </p:nvSpPr>
        <p:spPr bwMode="auto">
          <a:xfrm>
            <a:off x="4114800" y="51816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168971" name="Oval 11"/>
          <p:cNvSpPr>
            <a:spLocks noChangeArrowheads="1"/>
          </p:cNvSpPr>
          <p:nvPr/>
        </p:nvSpPr>
        <p:spPr bwMode="auto">
          <a:xfrm>
            <a:off x="3429000" y="51816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>
                <a:solidFill>
                  <a:schemeClr val="bg1"/>
                </a:solidFill>
                <a:latin typeface="Arial" charset="0"/>
              </a:rPr>
              <a:t>4</a:t>
            </a:r>
          </a:p>
        </p:txBody>
      </p:sp>
      <p:sp>
        <p:nvSpPr>
          <p:cNvPr id="168972" name="Oval 12"/>
          <p:cNvSpPr>
            <a:spLocks noChangeArrowheads="1"/>
          </p:cNvSpPr>
          <p:nvPr/>
        </p:nvSpPr>
        <p:spPr bwMode="auto">
          <a:xfrm>
            <a:off x="2743200" y="51816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168973" name="Oval 13"/>
          <p:cNvSpPr>
            <a:spLocks noChangeArrowheads="1"/>
          </p:cNvSpPr>
          <p:nvPr/>
        </p:nvSpPr>
        <p:spPr bwMode="auto">
          <a:xfrm>
            <a:off x="2209800" y="51816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168974" name="Oval 14"/>
          <p:cNvSpPr>
            <a:spLocks noChangeArrowheads="1"/>
          </p:cNvSpPr>
          <p:nvPr/>
        </p:nvSpPr>
        <p:spPr bwMode="auto">
          <a:xfrm>
            <a:off x="1447800" y="5181600"/>
            <a:ext cx="9144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800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27660" name="Rectangle 17"/>
          <p:cNvSpPr>
            <a:spLocks noChangeArrowheads="1"/>
          </p:cNvSpPr>
          <p:nvPr/>
        </p:nvSpPr>
        <p:spPr bwMode="auto">
          <a:xfrm>
            <a:off x="228600" y="533400"/>
            <a:ext cx="457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sz="2400" b="1" i="1" dirty="0">
                <a:solidFill>
                  <a:srgbClr val="FF0000"/>
                </a:solidFill>
                <a:latin typeface="+mj-lt"/>
              </a:rPr>
              <a:t>Cố đô Huế được UNESCO công nhận là di sản văn hoá thế giới năm nào?</a:t>
            </a:r>
          </a:p>
          <a:p>
            <a:r>
              <a:rPr lang="en-US" sz="2400" dirty="0">
                <a:solidFill>
                  <a:srgbClr val="FF0000"/>
                </a:solidFill>
                <a:latin typeface="+mj-lt"/>
              </a:rPr>
              <a:t>	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8979" name="Text Box 19"/>
          <p:cNvSpPr txBox="1">
            <a:spLocks noChangeArrowheads="1"/>
          </p:cNvSpPr>
          <p:nvPr/>
        </p:nvSpPr>
        <p:spPr bwMode="auto">
          <a:xfrm>
            <a:off x="228600" y="1981200"/>
            <a:ext cx="314784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33CC"/>
                </a:solidFill>
                <a:latin typeface="+mj-lt"/>
              </a:rPr>
              <a:t>A. Tháng 12 năm 1993</a:t>
            </a:r>
          </a:p>
          <a:p>
            <a:r>
              <a:rPr lang="vi-VN" sz="2400" b="1" dirty="0">
                <a:solidFill>
                  <a:srgbClr val="0033CC"/>
                </a:solidFill>
                <a:latin typeface="+mj-lt"/>
              </a:rPr>
              <a:t>B. Tháng 12 năm 1994</a:t>
            </a:r>
          </a:p>
          <a:p>
            <a:r>
              <a:rPr lang="vi-VN" sz="2400" b="1" dirty="0">
                <a:solidFill>
                  <a:srgbClr val="0033CC"/>
                </a:solidFill>
                <a:latin typeface="+mj-lt"/>
              </a:rPr>
              <a:t>C. Tháng 12 năm 1995</a:t>
            </a:r>
          </a:p>
          <a:p>
            <a:r>
              <a:rPr lang="vi-VN" sz="2400" b="1" dirty="0">
                <a:solidFill>
                  <a:srgbClr val="0033CC"/>
                </a:solidFill>
                <a:latin typeface="+mj-lt"/>
              </a:rPr>
              <a:t>D. Tháng 12 năm 1996</a:t>
            </a:r>
          </a:p>
          <a:p>
            <a:endParaRPr lang="en-US" sz="2400" dirty="0">
              <a:solidFill>
                <a:srgbClr val="0033CC"/>
              </a:solidFill>
              <a:latin typeface="+mj-lt"/>
            </a:endParaRPr>
          </a:p>
        </p:txBody>
      </p:sp>
      <p:pic>
        <p:nvPicPr>
          <p:cNvPr id="27662" name="Picture 20" descr="Hu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0"/>
            <a:ext cx="510540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3" name="WordArt 21"/>
          <p:cNvSpPr>
            <a:spLocks noChangeArrowheads="1" noChangeShapeType="1" noTextEdit="1"/>
          </p:cNvSpPr>
          <p:nvPr/>
        </p:nvSpPr>
        <p:spPr bwMode="auto">
          <a:xfrm>
            <a:off x="4953000" y="1676400"/>
            <a:ext cx="32004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9933"/>
                    </a:gs>
                    <a:gs pos="100000">
                      <a:srgbClr val="9900CC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TỈNH THỪA THIÊN HUẾ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8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8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8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8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168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1000"/>
                                        <p:tgtEl>
                                          <p:spTgt spid="168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1000" fill="hold"/>
                                        <p:tgtEl>
                                          <p:spTgt spid="168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1000"/>
                                        <p:tgtEl>
                                          <p:spTgt spid="168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1000" fill="hold"/>
                                        <p:tgtEl>
                                          <p:spTgt spid="168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1000"/>
                                        <p:tgtEl>
                                          <p:spTgt spid="168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1000" fill="hold"/>
                                        <p:tgtEl>
                                          <p:spTgt spid="168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1000"/>
                                        <p:tgtEl>
                                          <p:spTgt spid="168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1000" fill="hold"/>
                                        <p:tgtEl>
                                          <p:spTgt spid="168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1000"/>
                                        <p:tgtEl>
                                          <p:spTgt spid="168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1000" fill="hold"/>
                                        <p:tgtEl>
                                          <p:spTgt spid="168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1000"/>
                                        <p:tgtEl>
                                          <p:spTgt spid="168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1000" fill="hold"/>
                                        <p:tgtEl>
                                          <p:spTgt spid="168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1000"/>
                                        <p:tgtEl>
                                          <p:spTgt spid="168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8" dur="1000" fill="hold"/>
                                        <p:tgtEl>
                                          <p:spTgt spid="168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1000"/>
                                        <p:tgtEl>
                                          <p:spTgt spid="168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4" dur="1000" fill="hold"/>
                                        <p:tgtEl>
                                          <p:spTgt spid="168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7" dur="1000"/>
                                        <p:tgtEl>
                                          <p:spTgt spid="168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0" dur="1000" fill="hold"/>
                                        <p:tgtEl>
                                          <p:spTgt spid="168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3" dur="1000"/>
                                        <p:tgtEl>
                                          <p:spTgt spid="168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88" dur="500" autoRev="1" fill="hold"/>
                                        <p:tgtEl>
                                          <p:spTgt spid="168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9" dur="500" autoRev="1" fill="hold"/>
                                        <p:tgtEl>
                                          <p:spTgt spid="168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0" dur="500" autoRev="1" fill="hold"/>
                                        <p:tgtEl>
                                          <p:spTgt spid="168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uild="allAtOnce"/>
      <p:bldP spid="168967" grpId="0" build="allAtOnce"/>
      <p:bldP spid="168968" grpId="0" build="allAtOnce"/>
      <p:bldP spid="168969" grpId="0" build="allAtOnce"/>
      <p:bldP spid="168970" grpId="0" build="allAtOnce"/>
      <p:bldP spid="168971" grpId="0" build="allAtOnce"/>
      <p:bldP spid="168972" grpId="0" build="allAtOnce"/>
      <p:bldP spid="168973" grpId="0" build="allAtOnce"/>
      <p:bldP spid="168974" grpId="0" build="allAtOnce"/>
      <p:bldP spid="16897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Aniflow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1275" y="381000"/>
            <a:ext cx="3905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WordArt 16"/>
          <p:cNvSpPr>
            <a:spLocks noChangeArrowheads="1" noChangeShapeType="1" noTextEdit="1"/>
          </p:cNvSpPr>
          <p:nvPr/>
        </p:nvSpPr>
        <p:spPr bwMode="auto">
          <a:xfrm>
            <a:off x="2905125" y="381000"/>
            <a:ext cx="3333750" cy="6096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Đôi nét về Huế</a:t>
            </a:r>
          </a:p>
        </p:txBody>
      </p:sp>
      <p:pic>
        <p:nvPicPr>
          <p:cNvPr id="28676" name="Picture 17" descr="Aniflow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172200" y="304800"/>
            <a:ext cx="4572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AutoShape 2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86800" y="6477000"/>
            <a:ext cx="457200" cy="381000"/>
          </a:xfrm>
          <a:prstGeom prst="actionButtonHome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1">
              <a:solidFill>
                <a:srgbClr val="FF0000"/>
              </a:solidFill>
              <a:latin typeface=".VnAvant" pitchFamily="34" charset="0"/>
            </a:endParaRP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457200" y="1295400"/>
            <a:ext cx="3962400" cy="2652713"/>
            <a:chOff x="288" y="816"/>
            <a:chExt cx="2496" cy="1671"/>
          </a:xfrm>
        </p:grpSpPr>
        <p:pic>
          <p:nvPicPr>
            <p:cNvPr id="28688" name="Picture 5" descr="anh0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0" y="816"/>
              <a:ext cx="2064" cy="1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9" name="Text Box 26"/>
            <p:cNvSpPr txBox="1">
              <a:spLocks noChangeArrowheads="1"/>
            </p:cNvSpPr>
            <p:nvPr/>
          </p:nvSpPr>
          <p:spPr bwMode="auto">
            <a:xfrm>
              <a:off x="288" y="2256"/>
              <a:ext cx="24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>
                  <a:solidFill>
                    <a:srgbClr val="0033CC"/>
                  </a:solidFill>
                  <a:latin typeface=".VnTimeH" pitchFamily="34" charset="0"/>
                </a:rPr>
                <a:t>Hoµng h«n trªn s«ng H­¬ng</a:t>
              </a:r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762000" y="4114800"/>
            <a:ext cx="3429000" cy="2652713"/>
            <a:chOff x="480" y="2592"/>
            <a:chExt cx="2160" cy="1671"/>
          </a:xfrm>
        </p:grpSpPr>
        <p:pic>
          <p:nvPicPr>
            <p:cNvPr id="28686" name="Picture 6" descr="Doivongcanh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0" y="2592"/>
              <a:ext cx="2064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7" name="Text Box 27"/>
            <p:cNvSpPr txBox="1">
              <a:spLocks noChangeArrowheads="1"/>
            </p:cNvSpPr>
            <p:nvPr/>
          </p:nvSpPr>
          <p:spPr bwMode="auto">
            <a:xfrm>
              <a:off x="528" y="4032"/>
              <a:ext cx="21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>
                  <a:solidFill>
                    <a:srgbClr val="0033CC"/>
                  </a:solidFill>
                  <a:latin typeface=".VnTimeH" pitchFamily="34" charset="0"/>
                </a:rPr>
                <a:t>Nh×n tõ ®åi väng C¶nh</a:t>
              </a:r>
            </a:p>
          </p:txBody>
        </p:sp>
      </p:grp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5029200" y="1295400"/>
            <a:ext cx="3276600" cy="2652713"/>
            <a:chOff x="3168" y="816"/>
            <a:chExt cx="2064" cy="1671"/>
          </a:xfrm>
        </p:grpSpPr>
        <p:pic>
          <p:nvPicPr>
            <p:cNvPr id="28684" name="Picture 10" descr="Hue1"/>
            <p:cNvPicPr>
              <a:picLocks noChangeAspect="1" noChangeArrowheads="1"/>
            </p:cNvPicPr>
            <p:nvPr/>
          </p:nvPicPr>
          <p:blipFill>
            <a:blip r:embed="rId5"/>
            <a:srcRect b="2385"/>
            <a:stretch>
              <a:fillRect/>
            </a:stretch>
          </p:blipFill>
          <p:spPr bwMode="auto">
            <a:xfrm>
              <a:off x="3168" y="816"/>
              <a:ext cx="2064" cy="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5" name="Text Box 28"/>
            <p:cNvSpPr txBox="1">
              <a:spLocks noChangeArrowheads="1"/>
            </p:cNvSpPr>
            <p:nvPr/>
          </p:nvSpPr>
          <p:spPr bwMode="auto">
            <a:xfrm>
              <a:off x="3456" y="2256"/>
              <a:ext cx="16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>
                  <a:solidFill>
                    <a:srgbClr val="0033CC"/>
                  </a:solidFill>
                  <a:latin typeface=".VnTimeH" pitchFamily="34" charset="0"/>
                </a:rPr>
                <a:t>Cæng ngä m«n</a:t>
              </a:r>
            </a:p>
          </p:txBody>
        </p:sp>
      </p:grpSp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5029200" y="4114800"/>
            <a:ext cx="3276600" cy="2652713"/>
            <a:chOff x="3168" y="2592"/>
            <a:chExt cx="2064" cy="1671"/>
          </a:xfrm>
        </p:grpSpPr>
        <p:pic>
          <p:nvPicPr>
            <p:cNvPr id="28682" name="Picture 14" descr="Mot goc lang Tu DUc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168" y="2592"/>
              <a:ext cx="2064" cy="1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3" name="Text Box 29"/>
            <p:cNvSpPr txBox="1">
              <a:spLocks noChangeArrowheads="1"/>
            </p:cNvSpPr>
            <p:nvPr/>
          </p:nvSpPr>
          <p:spPr bwMode="auto">
            <a:xfrm>
              <a:off x="3552" y="4032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>
                  <a:solidFill>
                    <a:srgbClr val="0033CC"/>
                  </a:solidFill>
                  <a:latin typeface=".VnTimeH" pitchFamily="34" charset="0"/>
                </a:rPr>
                <a:t>L¨ng Tù §øc</a:t>
              </a:r>
            </a:p>
          </p:txBody>
        </p: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196</Words>
  <Application>Microsoft Office PowerPoint</Application>
  <PresentationFormat>On-screen Show (4:3)</PresentationFormat>
  <Paragraphs>39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MAO KHE 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BUI THI HOA</dc:creator>
  <cp:lastModifiedBy>BUI THI HOA</cp:lastModifiedBy>
  <cp:revision>2</cp:revision>
  <dcterms:created xsi:type="dcterms:W3CDTF">2014-03-05T07:02:17Z</dcterms:created>
  <dcterms:modified xsi:type="dcterms:W3CDTF">2014-03-05T07:17:26Z</dcterms:modified>
</cp:coreProperties>
</file>